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13" r:id="rId2"/>
    <p:sldId id="647" r:id="rId3"/>
    <p:sldId id="677" r:id="rId4"/>
    <p:sldId id="676" r:id="rId5"/>
    <p:sldId id="678" r:id="rId6"/>
    <p:sldId id="679" r:id="rId7"/>
    <p:sldId id="675" r:id="rId8"/>
    <p:sldId id="680" r:id="rId9"/>
    <p:sldId id="644" r:id="rId10"/>
  </p:sldIdLst>
  <p:sldSz cx="9072563" cy="51435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8" name="Autor" initials="A" lastIdx="0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8A"/>
    <a:srgbClr val="FFFFFF"/>
    <a:srgbClr val="000000"/>
    <a:srgbClr val="006D83"/>
    <a:srgbClr val="003955"/>
    <a:srgbClr val="411F48"/>
    <a:srgbClr val="454543"/>
    <a:srgbClr val="144543"/>
    <a:srgbClr val="DBDBDB"/>
    <a:srgbClr val="006B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unkle Formatvorlage 1 - Akz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unkle Formatvorlage 1 - Akz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unkle Formatvorlage 1 - Akz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unkle Formatvorlage 1 - Akz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20" autoAdjust="0"/>
    <p:restoredTop sz="85035" autoAdjust="0"/>
  </p:normalViewPr>
  <p:slideViewPr>
    <p:cSldViewPr snapToGrid="0" showGuides="1">
      <p:cViewPr varScale="1">
        <p:scale>
          <a:sx n="112" d="100"/>
          <a:sy n="112" d="100"/>
        </p:scale>
        <p:origin x="101" y="5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22" d="100"/>
          <a:sy n="122" d="100"/>
        </p:scale>
        <p:origin x="3906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9F029-59DD-4765-9DCC-BFCCE11E00E3}" type="datetimeFigureOut">
              <a:rPr lang="de-DE" smtClean="0"/>
              <a:t>08.11.2022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FEE66-2422-4967-8F55-6B7B100D97C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8230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3121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3121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6B40E-ABBC-4A3D-8312-55AF854DD757}" type="datetimeFigureOut">
              <a:rPr lang="de-DE" smtClean="0"/>
              <a:t>08.11.2022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508000"/>
            <a:ext cx="4824412" cy="2735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72479" y="3517715"/>
            <a:ext cx="5852717" cy="586377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616041"/>
            <a:ext cx="2945659" cy="3104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616041"/>
            <a:ext cx="2945659" cy="3104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0B87D-F4F9-48AA-8521-22CA7898369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795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82563" indent="-182563" algn="l" defTabSz="914400" rtl="0" eaLnBrk="1" latinLnBrk="0" hangingPunct="1">
      <a:buClrTx/>
      <a:buFont typeface="Wingdings" panose="05000000000000000000" pitchFamily="2" charset="2"/>
      <a:buChar char="§"/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5600" indent="-173038" algn="l" defTabSz="914400" rtl="0" eaLnBrk="1" latinLnBrk="0" hangingPunct="1">
      <a:buClrTx/>
      <a:buFont typeface="Wingdings" panose="05000000000000000000" pitchFamily="2" charset="2"/>
      <a:buChar char="§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539750" indent="-184150" algn="l" defTabSz="914400" rtl="0" eaLnBrk="1" latinLnBrk="0" hangingPunct="1">
      <a:buClrTx/>
      <a:buFont typeface="Wingdings" panose="05000000000000000000" pitchFamily="2" charset="2"/>
      <a:buChar char="§"/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722313" indent="-182563" algn="l" defTabSz="914400" rtl="0" eaLnBrk="1" latinLnBrk="0" hangingPunct="1">
      <a:buClrTx/>
      <a:buFont typeface="Wingdings" panose="05000000000000000000" pitchFamily="2" charset="2"/>
      <a:buChar char="§"/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895350" indent="-173038" algn="l" defTabSz="914400" rtl="0" eaLnBrk="1" latinLnBrk="0" hangingPunct="1">
      <a:buClrTx/>
      <a:buFont typeface="Wingdings" panose="05000000000000000000" pitchFamily="2" charset="2"/>
      <a:buChar char="§"/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63613" y="508000"/>
            <a:ext cx="4824412" cy="27352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Einstieg</a:t>
            </a:r>
            <a:r>
              <a:rPr lang="de-DE" baseline="0" dirty="0"/>
              <a:t> und Vorstellung durch Andi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0B87D-F4F9-48AA-8521-22CA78983692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4210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63613" y="508000"/>
            <a:ext cx="4824412" cy="27352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0B87D-F4F9-48AA-8521-22CA78983692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5421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63613" y="508000"/>
            <a:ext cx="4824412" cy="27352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0B87D-F4F9-48AA-8521-22CA78983692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3988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63613" y="508000"/>
            <a:ext cx="4824412" cy="27352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0B87D-F4F9-48AA-8521-22CA78983692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7276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63613" y="508000"/>
            <a:ext cx="4824412" cy="27352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0B87D-F4F9-48AA-8521-22CA78983692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3632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63613" y="508000"/>
            <a:ext cx="4824412" cy="27352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0B87D-F4F9-48AA-8521-22CA78983692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6138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63613" y="508000"/>
            <a:ext cx="4824412" cy="27352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0B87D-F4F9-48AA-8521-22CA78983692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1615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63613" y="508000"/>
            <a:ext cx="4824412" cy="27352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0B87D-F4F9-48AA-8521-22CA78983692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2537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7763" y="461963"/>
            <a:ext cx="4387850" cy="24876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0B87D-F4F9-48AA-8521-22CA78983692}" type="slidenum">
              <a:rPr lang="de-DE" smtClean="0">
                <a:solidFill>
                  <a:prstClr val="black"/>
                </a:solidFill>
              </a:rPr>
              <a:pPr/>
              <a:t>9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3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072563" cy="5143500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de-DE" dirty="0"/>
              <a:t>Bei Bedarf hier Bild einfügen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>
          <a:xfrm>
            <a:off x="4975341" y="842963"/>
            <a:ext cx="3449522" cy="3889375"/>
          </a:xfrm>
          <a:solidFill>
            <a:srgbClr val="454543">
              <a:alpha val="60000"/>
            </a:srgbClr>
          </a:solidFill>
        </p:spPr>
        <p:txBody>
          <a:bodyPr lIns="432000" tIns="540000" rIns="180000" bIns="540000" anchor="t" anchorCtr="0"/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Titelmaster-format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979132" y="4064931"/>
            <a:ext cx="3214688" cy="648000"/>
          </a:xfrm>
        </p:spPr>
        <p:txBody>
          <a:bodyPr lIns="432000" rIns="432000" anchor="t" anchorCtr="0"/>
          <a:lstStyle>
            <a:lvl1pPr marL="0" marR="0" indent="0" algn="l" defTabSz="9072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0E3"/>
              </a:buClr>
              <a:buSzTx/>
              <a:buFont typeface="Wingdings" panose="05000000000000000000" pitchFamily="2" charset="2"/>
              <a:buNone/>
              <a:tabLst/>
              <a:defRPr sz="992" b="0">
                <a:solidFill>
                  <a:schemeClr val="bg1"/>
                </a:solidFill>
              </a:defRPr>
            </a:lvl1pPr>
            <a:lvl2pPr marL="340225" indent="0" algn="ctr">
              <a:buNone/>
              <a:defRPr sz="1488"/>
            </a:lvl2pPr>
            <a:lvl3pPr marL="680451" indent="0" algn="ctr">
              <a:buNone/>
              <a:defRPr sz="1339"/>
            </a:lvl3pPr>
            <a:lvl4pPr marL="1020676" indent="0" algn="ctr">
              <a:buNone/>
              <a:defRPr sz="1191"/>
            </a:lvl4pPr>
            <a:lvl5pPr marL="1360902" indent="0" algn="ctr">
              <a:buNone/>
              <a:defRPr sz="1191"/>
            </a:lvl5pPr>
            <a:lvl6pPr marL="1701127" indent="0" algn="ctr">
              <a:buNone/>
              <a:defRPr sz="1191"/>
            </a:lvl6pPr>
            <a:lvl7pPr marL="2041352" indent="0" algn="ctr">
              <a:buNone/>
              <a:defRPr sz="1191"/>
            </a:lvl7pPr>
            <a:lvl8pPr marL="2381578" indent="0" algn="ctr">
              <a:buNone/>
              <a:defRPr sz="1191"/>
            </a:lvl8pPr>
            <a:lvl9pPr marL="2721803" indent="0" algn="ctr">
              <a:buNone/>
              <a:defRPr sz="1191"/>
            </a:lvl9pPr>
          </a:lstStyle>
          <a:p>
            <a:pPr marL="0" marR="0" lvl="0" indent="0" algn="l" defTabSz="9072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91"/>
              </a:spcAft>
              <a:buClr>
                <a:srgbClr val="00A0E3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dirty="0"/>
              <a:t>OrgE, Ort, Veranstaltungsdatum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556983" y="0"/>
            <a:ext cx="1296000" cy="12954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595"/>
            </a:lvl1pPr>
          </a:lstStyle>
          <a:p>
            <a:pPr lvl="0"/>
            <a:r>
              <a:rPr lang="de-DE" dirty="0"/>
              <a:t> </a:t>
            </a:r>
          </a:p>
        </p:txBody>
      </p:sp>
      <p:grpSp>
        <p:nvGrpSpPr>
          <p:cNvPr id="9" name="Gruppieren 8"/>
          <p:cNvGrpSpPr/>
          <p:nvPr userDrawn="1"/>
        </p:nvGrpSpPr>
        <p:grpSpPr>
          <a:xfrm>
            <a:off x="70880" y="-624920"/>
            <a:ext cx="7725638" cy="603934"/>
            <a:chOff x="71500" y="-381234"/>
            <a:chExt cx="7786469" cy="305115"/>
          </a:xfrm>
        </p:grpSpPr>
        <p:sp>
          <p:nvSpPr>
            <p:cNvPr id="10" name="TextBox 4"/>
            <p:cNvSpPr txBox="1"/>
            <p:nvPr userDrawn="1"/>
          </p:nvSpPr>
          <p:spPr>
            <a:xfrm>
              <a:off x="71500" y="-310140"/>
              <a:ext cx="7066037" cy="220411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pPr>
                <a:lnSpc>
                  <a:spcPct val="105000"/>
                </a:lnSpc>
                <a:buClr>
                  <a:schemeClr val="accent1"/>
                </a:buClr>
              </a:pPr>
              <a:r>
                <a:rPr lang="de-DE" sz="893" dirty="0"/>
                <a:t>Einfügen von Bildern: Über Icon „Bild einfügen“, anschließend -&gt; Bild anordnen „in den Hintergrund“.</a:t>
              </a:r>
            </a:p>
            <a:p>
              <a:pPr>
                <a:lnSpc>
                  <a:spcPct val="105000"/>
                </a:lnSpc>
                <a:buClr>
                  <a:schemeClr val="accent1"/>
                </a:buClr>
              </a:pPr>
              <a:r>
                <a:rPr lang="de-DE" sz="893" dirty="0"/>
                <a:t>Bildposition</a:t>
              </a:r>
              <a:r>
                <a:rPr lang="de-DE" sz="893" baseline="0" dirty="0"/>
                <a:t> anpassen über: Doppelklick auf das Bild – Menüreiter Bildtools-&gt;Format-&gt; „Zuschneiden“-Symbol anklicken </a:t>
              </a:r>
              <a:endParaRPr lang="de-DE" sz="893" dirty="0"/>
            </a:p>
            <a:p>
              <a:pPr marL="0" marR="0" indent="0" algn="l" defTabSz="907268" rtl="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Tx/>
                <a:buNone/>
                <a:tabLst/>
                <a:defRPr/>
              </a:pPr>
              <a:r>
                <a:rPr lang="de-DE" sz="893" dirty="0"/>
                <a:t>Titel-Textbox kann in der Größe angepasst werden. Dabei ist das Raster zu beachten (Alt+F9).</a:t>
              </a:r>
            </a:p>
          </p:txBody>
        </p:sp>
        <p:pic>
          <p:nvPicPr>
            <p:cNvPr id="12" name="Grafik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172169" y="-381234"/>
              <a:ext cx="685800" cy="305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2202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mit Zwischenüberschrift-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3"/>
          <p:cNvSpPr>
            <a:spLocks noGrp="1"/>
          </p:cNvSpPr>
          <p:nvPr>
            <p:ph sz="quarter" idx="13"/>
          </p:nvPr>
        </p:nvSpPr>
        <p:spPr>
          <a:xfrm>
            <a:off x="218513" y="1720395"/>
            <a:ext cx="4104000" cy="3024000"/>
          </a:xfrm>
          <a:solidFill>
            <a:schemeClr val="tx1">
              <a:lumMod val="20000"/>
              <a:lumOff val="80000"/>
            </a:schemeClr>
          </a:solidFill>
        </p:spPr>
        <p:txBody>
          <a:bodyPr lIns="72000" tIns="108000" rIns="7200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Inhaltsplatzhalter 3"/>
          <p:cNvSpPr>
            <a:spLocks noGrp="1"/>
          </p:cNvSpPr>
          <p:nvPr>
            <p:ph sz="quarter" idx="15"/>
          </p:nvPr>
        </p:nvSpPr>
        <p:spPr>
          <a:xfrm>
            <a:off x="4752281" y="1720395"/>
            <a:ext cx="4104000" cy="3024000"/>
          </a:xfrm>
          <a:solidFill>
            <a:schemeClr val="tx1">
              <a:lumMod val="20000"/>
              <a:lumOff val="80000"/>
            </a:schemeClr>
          </a:solidFill>
        </p:spPr>
        <p:txBody>
          <a:bodyPr lIns="72000" tIns="108000" rIns="7200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Studieren im Ausland - was ist zu beachten? 9. November 2021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3DAED85-10E4-42C8-9F07-E95E111B93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768" y="1279217"/>
            <a:ext cx="4104000" cy="432000"/>
          </a:xfrm>
          <a:solidFill>
            <a:schemeClr val="tx1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lIns="90000" tIns="46800" rIns="90000" bIns="468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Zwischenüberschrift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CACDF14B-8D1F-44A8-B3FA-F9E374D1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52281" y="1279217"/>
            <a:ext cx="4104000" cy="432000"/>
          </a:xfrm>
          <a:solidFill>
            <a:schemeClr val="tx1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lIns="90000" tIns="46800" rIns="90000" bIns="468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Zwischenüberschrift</a:t>
            </a:r>
          </a:p>
        </p:txBody>
      </p:sp>
    </p:spTree>
    <p:extLst>
      <p:ext uri="{BB962C8B-B14F-4D97-AF65-F5344CB8AC3E}">
        <p14:creationId xmlns:p14="http://schemas.microsoft.com/office/powerpoint/2010/main" val="69638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 mit Zwischenüberschrift-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3"/>
          <p:cNvSpPr>
            <a:spLocks noGrp="1"/>
          </p:cNvSpPr>
          <p:nvPr>
            <p:ph sz="quarter" idx="13"/>
          </p:nvPr>
        </p:nvSpPr>
        <p:spPr>
          <a:xfrm>
            <a:off x="218513" y="1720395"/>
            <a:ext cx="4104000" cy="3024000"/>
          </a:xfrm>
          <a:noFill/>
        </p:spPr>
        <p:txBody>
          <a:bodyPr lIns="72000" tIns="108000" rIns="7200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Inhaltsplatzhalter 3"/>
          <p:cNvSpPr>
            <a:spLocks noGrp="1"/>
          </p:cNvSpPr>
          <p:nvPr>
            <p:ph sz="quarter" idx="15"/>
          </p:nvPr>
        </p:nvSpPr>
        <p:spPr>
          <a:xfrm>
            <a:off x="4752281" y="1720395"/>
            <a:ext cx="4104000" cy="3024000"/>
          </a:xfrm>
          <a:noFill/>
        </p:spPr>
        <p:txBody>
          <a:bodyPr lIns="72000" tIns="108000" rIns="7200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Studieren im Ausland - was ist zu beachten? 9. November 2021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3DAED85-10E4-42C8-9F07-E95E111B93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768" y="1279217"/>
            <a:ext cx="4104000" cy="432000"/>
          </a:xfrm>
          <a:solidFill>
            <a:schemeClr val="tx1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lIns="90000" tIns="46800" rIns="90000" bIns="468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Zwischenüberschrift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CACDF14B-8D1F-44A8-B3FA-F9E374D1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52281" y="1279217"/>
            <a:ext cx="4104000" cy="432000"/>
          </a:xfrm>
          <a:solidFill>
            <a:schemeClr val="tx1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lIns="90000" tIns="46800" rIns="90000" bIns="4680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Zwischenüberschrift</a:t>
            </a:r>
          </a:p>
        </p:txBody>
      </p:sp>
    </p:spTree>
    <p:extLst>
      <p:ext uri="{BB962C8B-B14F-4D97-AF65-F5344CB8AC3E}">
        <p14:creationId xmlns:p14="http://schemas.microsoft.com/office/powerpoint/2010/main" val="668783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, ein hoh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6264275" y="1286164"/>
            <a:ext cx="2808288" cy="3848101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  <p:sp>
        <p:nvSpPr>
          <p:cNvPr id="6" name="Inhaltsplatzhalter 3"/>
          <p:cNvSpPr>
            <a:spLocks noGrp="1"/>
          </p:cNvSpPr>
          <p:nvPr>
            <p:ph sz="quarter" idx="13"/>
          </p:nvPr>
        </p:nvSpPr>
        <p:spPr>
          <a:xfrm>
            <a:off x="215900" y="1286164"/>
            <a:ext cx="5605661" cy="34461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71914" y="4931059"/>
            <a:ext cx="5256000" cy="138829"/>
          </a:xfrm>
        </p:spPr>
        <p:txBody>
          <a:bodyPr/>
          <a:lstStyle/>
          <a:p>
            <a:r>
              <a:rPr lang="de-DE"/>
              <a:t>Studieren im Ausland - was ist zu beachten? 9. November 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2766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, ein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Studieren im Ausland - was ist zu beachten? 9. November 2021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6262577" y="1286164"/>
            <a:ext cx="2809986" cy="3457575"/>
          </a:xfrm>
          <a:noFill/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6" name="Inhaltsplatzhalter 3"/>
          <p:cNvSpPr>
            <a:spLocks noGrp="1"/>
          </p:cNvSpPr>
          <p:nvPr>
            <p:ph sz="quarter" idx="13"/>
          </p:nvPr>
        </p:nvSpPr>
        <p:spPr>
          <a:xfrm>
            <a:off x="215900" y="1286164"/>
            <a:ext cx="5605661" cy="34575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2465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, ein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3"/>
          <p:cNvSpPr>
            <a:spLocks noGrp="1"/>
          </p:cNvSpPr>
          <p:nvPr>
            <p:ph sz="quarter" idx="16"/>
          </p:nvPr>
        </p:nvSpPr>
        <p:spPr>
          <a:xfrm>
            <a:off x="6264274" y="1285439"/>
            <a:ext cx="2591034" cy="34469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Studieren im Ausland - was ist zu beachten? 9. November 2021</a:t>
            </a:r>
            <a:endParaRPr lang="de-DE" dirty="0"/>
          </a:p>
        </p:txBody>
      </p:sp>
      <p:sp>
        <p:nvSpPr>
          <p:cNvPr id="6" name="Inhaltsplatzhalter 3"/>
          <p:cNvSpPr>
            <a:spLocks noGrp="1"/>
          </p:cNvSpPr>
          <p:nvPr>
            <p:ph sz="quarter" idx="13"/>
          </p:nvPr>
        </p:nvSpPr>
        <p:spPr>
          <a:xfrm>
            <a:off x="215900" y="1286164"/>
            <a:ext cx="5605661" cy="34461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00960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 mit Zwischenüberschrift-p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6264281" y="2571750"/>
            <a:ext cx="2828418" cy="2571751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  <p:sp>
        <p:nvSpPr>
          <p:cNvPr id="16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6264281" y="1286163"/>
            <a:ext cx="2828418" cy="1285587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quarter" idx="13"/>
          </p:nvPr>
        </p:nvSpPr>
        <p:spPr>
          <a:xfrm>
            <a:off x="215901" y="1286164"/>
            <a:ext cx="5605500" cy="34461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8" name="Titel 2"/>
          <p:cNvSpPr>
            <a:spLocks noGrp="1"/>
          </p:cNvSpPr>
          <p:nvPr>
            <p:ph type="title"/>
          </p:nvPr>
        </p:nvSpPr>
        <p:spPr>
          <a:xfrm>
            <a:off x="215900" y="411164"/>
            <a:ext cx="7777163" cy="64928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71914" y="4931059"/>
            <a:ext cx="5256000" cy="138829"/>
          </a:xfrm>
        </p:spPr>
        <p:txBody>
          <a:bodyPr/>
          <a:lstStyle/>
          <a:p>
            <a:r>
              <a:rPr lang="de-DE"/>
              <a:t>Studieren im Ausland - was ist zu beachten? 9. November 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6775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,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Studieren im Ausland - was ist zu beachten? 9. November 2021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6272111" y="2571750"/>
            <a:ext cx="2592000" cy="864000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6272111" y="1287896"/>
            <a:ext cx="2592000" cy="864000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6272111" y="3867150"/>
            <a:ext cx="2592000" cy="864000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quarter" idx="13"/>
          </p:nvPr>
        </p:nvSpPr>
        <p:spPr>
          <a:xfrm>
            <a:off x="215900" y="1286164"/>
            <a:ext cx="5605661" cy="34461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31891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, ein breit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Studieren im Ausland - was ist zu beachten? 9. November 2021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4750595" y="1286163"/>
            <a:ext cx="4321968" cy="3456000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quarter" idx="13"/>
          </p:nvPr>
        </p:nvSpPr>
        <p:spPr>
          <a:xfrm>
            <a:off x="218368" y="1286164"/>
            <a:ext cx="4318707" cy="3456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149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ine Zeile,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Rechteck 1"/>
          <p:cNvSpPr/>
          <p:nvPr userDrawn="1"/>
        </p:nvSpPr>
        <p:spPr>
          <a:xfrm>
            <a:off x="106664" y="4803998"/>
            <a:ext cx="541617" cy="33950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726" tIns="45363" rIns="90726" bIns="453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1139" indent="-181139" algn="ctr">
              <a:lnSpc>
                <a:spcPct val="105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389" dirty="0">
              <a:solidFill>
                <a:schemeClr val="bg1"/>
              </a:solidFill>
            </a:endParaRPr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215900" y="1286164"/>
            <a:ext cx="8856663" cy="3848100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2383926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ine Zeile,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Studieren im Ausland - was ist zu beachten? 9. November 2021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215900" y="1286164"/>
            <a:ext cx="2605861" cy="3446174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3258634" y="1286164"/>
            <a:ext cx="5813929" cy="3446174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1377959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Studieren im Ausland - was ist zu beachten? 9. November 2021</a:t>
            </a:r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quarter" idx="13"/>
          </p:nvPr>
        </p:nvSpPr>
        <p:spPr>
          <a:xfrm>
            <a:off x="215901" y="1276350"/>
            <a:ext cx="8640762" cy="3455989"/>
          </a:xfrm>
        </p:spPr>
        <p:txBody>
          <a:bodyPr/>
          <a:lstStyle>
            <a:lvl1pPr>
              <a:spcAft>
                <a:spcPts val="595"/>
              </a:spcAft>
              <a:defRPr sz="1400"/>
            </a:lvl1pPr>
            <a:lvl2pPr>
              <a:spcAft>
                <a:spcPts val="595"/>
              </a:spcAft>
              <a:defRPr sz="1400"/>
            </a:lvl2pPr>
            <a:lvl3pPr>
              <a:spcAft>
                <a:spcPts val="595"/>
              </a:spcAft>
              <a:defRPr sz="1400"/>
            </a:lvl3pPr>
            <a:lvl4pPr>
              <a:spcAft>
                <a:spcPts val="595"/>
              </a:spcAft>
              <a:defRPr sz="1400"/>
            </a:lvl4pPr>
            <a:lvl5pPr>
              <a:spcAft>
                <a:spcPts val="595"/>
              </a:spcAft>
              <a:defRPr sz="14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1109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ine Zeile,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Studieren im Ausland - was ist zu beachten? 9. November 2021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3267840" y="1276350"/>
            <a:ext cx="2553722" cy="3455988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6255279" y="1276350"/>
            <a:ext cx="2601383" cy="3455988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215900" y="1285627"/>
            <a:ext cx="2605861" cy="3437515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2660260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is Zwei Zeilen,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Rechteck 1"/>
          <p:cNvSpPr/>
          <p:nvPr userDrawn="1"/>
        </p:nvSpPr>
        <p:spPr bwMode="gray">
          <a:xfrm>
            <a:off x="0" y="4752976"/>
            <a:ext cx="703124" cy="39052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726" tIns="45363" rIns="90726" bIns="453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1139" indent="-181139" algn="ctr">
              <a:lnSpc>
                <a:spcPct val="105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588" dirty="0">
              <a:solidFill>
                <a:schemeClr val="tx1"/>
              </a:solidFill>
            </a:endParaRP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215900" y="1295400"/>
            <a:ext cx="8856663" cy="3848100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9041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is Zwei Zeilen,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Studieren im Ausland - was ist zu beachten? 9. November 2021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215900" y="1286164"/>
            <a:ext cx="2592388" cy="3446174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3258634" y="1286164"/>
            <a:ext cx="5821571" cy="3446174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3394223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Bild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gray">
          <a:xfrm>
            <a:off x="0" y="4752976"/>
            <a:ext cx="703124" cy="39052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726" tIns="45363" rIns="90726" bIns="453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1139" indent="-181139" algn="ctr">
              <a:lnSpc>
                <a:spcPct val="105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588" dirty="0">
              <a:solidFill>
                <a:schemeClr val="tx1"/>
              </a:solidFill>
            </a:endParaRPr>
          </a:p>
        </p:txBody>
      </p:sp>
      <p:sp>
        <p:nvSpPr>
          <p:cNvPr id="4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229548" y="856612"/>
            <a:ext cx="8856000" cy="4320799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9425883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in Bild ohne Text-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Studieren im Ausland - was ist zu beachten? 9. November 2021</a:t>
            </a:r>
            <a:endParaRPr lang="de-DE" dirty="0"/>
          </a:p>
        </p:txBody>
      </p:sp>
      <p:sp>
        <p:nvSpPr>
          <p:cNvPr id="5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9072563" cy="4732337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2835080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Studieren im Ausland - was ist zu beachten? 9. November 2021</a:t>
            </a:r>
            <a:endParaRPr lang="de-DE" dirty="0"/>
          </a:p>
        </p:txBody>
      </p:sp>
      <p:sp>
        <p:nvSpPr>
          <p:cNvPr id="5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215900" y="833728"/>
            <a:ext cx="2605102" cy="3889375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3240088" y="833727"/>
            <a:ext cx="5615220" cy="3889375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1052277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Studieren im Ausland - was ist zu beachten? 9. November 2021</a:t>
            </a:r>
            <a:endParaRPr lang="de-DE" dirty="0"/>
          </a:p>
        </p:txBody>
      </p:sp>
      <p:sp>
        <p:nvSpPr>
          <p:cNvPr id="5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215901" y="841820"/>
            <a:ext cx="2592000" cy="3888000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3250701" y="841820"/>
            <a:ext cx="2592000" cy="3888000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6264281" y="841820"/>
            <a:ext cx="2592000" cy="3888000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29771148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Drei Bilder, Drei Tex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Studieren im Ausland - was ist zu beachten? 9. November 2021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218112" y="2593975"/>
            <a:ext cx="2571750" cy="2138363"/>
          </a:xfrm>
          <a:solidFill>
            <a:schemeClr val="tx1">
              <a:lumMod val="20000"/>
              <a:lumOff val="80000"/>
            </a:schemeClr>
          </a:solidFill>
        </p:spPr>
        <p:txBody>
          <a:bodyPr lIns="36000" tIns="7200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218112" y="1295399"/>
            <a:ext cx="2571750" cy="1298576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3260530" y="2593977"/>
            <a:ext cx="2571750" cy="2138362"/>
          </a:xfrm>
          <a:solidFill>
            <a:schemeClr val="tx1">
              <a:lumMod val="20000"/>
              <a:lumOff val="80000"/>
            </a:schemeClr>
          </a:solidFill>
        </p:spPr>
        <p:txBody>
          <a:bodyPr lIns="36000" tIns="7200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3260531" y="1295401"/>
            <a:ext cx="2571750" cy="1298575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6289999" y="2593977"/>
            <a:ext cx="2571750" cy="2138362"/>
          </a:xfrm>
          <a:solidFill>
            <a:schemeClr val="tx1">
              <a:lumMod val="20000"/>
              <a:lumOff val="80000"/>
            </a:schemeClr>
          </a:solidFill>
        </p:spPr>
        <p:txBody>
          <a:bodyPr lIns="36000" tIns="72000" r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6290000" y="1295401"/>
            <a:ext cx="2571750" cy="1298575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024516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Drei Objekte, Drei Tex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9"/>
          </p:nvPr>
        </p:nvSpPr>
        <p:spPr>
          <a:xfrm>
            <a:off x="226328" y="1283273"/>
            <a:ext cx="2571750" cy="15044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Inhaltsplatzhalter 3"/>
          <p:cNvSpPr>
            <a:spLocks noGrp="1"/>
          </p:cNvSpPr>
          <p:nvPr>
            <p:ph sz="quarter" idx="20"/>
          </p:nvPr>
        </p:nvSpPr>
        <p:spPr>
          <a:xfrm>
            <a:off x="3260531" y="1283273"/>
            <a:ext cx="2571750" cy="15044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Inhaltsplatzhalter 3"/>
          <p:cNvSpPr>
            <a:spLocks noGrp="1"/>
          </p:cNvSpPr>
          <p:nvPr>
            <p:ph sz="quarter" idx="21"/>
          </p:nvPr>
        </p:nvSpPr>
        <p:spPr>
          <a:xfrm>
            <a:off x="6276319" y="1283273"/>
            <a:ext cx="2571750" cy="15044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Studieren im Ausland - was ist zu beachten? 9. November 2021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218113" y="3014378"/>
            <a:ext cx="2566885" cy="171796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3252318" y="3014378"/>
            <a:ext cx="2564136" cy="171796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6276319" y="3014378"/>
            <a:ext cx="2579962" cy="171796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422966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Drei Bilder, Drei Texte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Studieren im Ausland - was ist zu beachten? 9. November 2021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3036204" y="1268846"/>
            <a:ext cx="5797568" cy="863599"/>
          </a:xfrm>
        </p:spPr>
        <p:txBody>
          <a:bodyPr/>
          <a:lstStyle>
            <a:lvl1pPr>
              <a:spcAft>
                <a:spcPts val="0"/>
              </a:spcAft>
              <a:defRPr sz="1389"/>
            </a:lvl1pPr>
            <a:lvl2pPr>
              <a:spcAft>
                <a:spcPts val="0"/>
              </a:spcAft>
              <a:defRPr sz="1389"/>
            </a:lvl2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215920" y="1276350"/>
            <a:ext cx="2605079" cy="863600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215920" y="2593974"/>
            <a:ext cx="2605079" cy="841376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215921" y="3867150"/>
            <a:ext cx="2605078" cy="864611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buNone/>
              <a:defRPr lang="de-DE" dirty="0"/>
            </a:lvl1pPr>
          </a:lstStyle>
          <a:p>
            <a:pPr marL="177989" lvl="0" indent="-177989" algn="ctr"/>
            <a:r>
              <a:rPr lang="de-DE" dirty="0"/>
              <a:t>Bild einfügen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9"/>
          </p:nvPr>
        </p:nvSpPr>
        <p:spPr>
          <a:xfrm>
            <a:off x="3035431" y="2571752"/>
            <a:ext cx="5797568" cy="863599"/>
          </a:xfrm>
        </p:spPr>
        <p:txBody>
          <a:bodyPr/>
          <a:lstStyle>
            <a:lvl1pPr>
              <a:spcAft>
                <a:spcPts val="0"/>
              </a:spcAft>
              <a:defRPr sz="1389"/>
            </a:lvl1pPr>
            <a:lvl2pPr>
              <a:spcAft>
                <a:spcPts val="0"/>
              </a:spcAft>
              <a:defRPr sz="1389"/>
            </a:lvl2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20"/>
          </p:nvPr>
        </p:nvSpPr>
        <p:spPr>
          <a:xfrm>
            <a:off x="3035431" y="3878261"/>
            <a:ext cx="5797568" cy="863599"/>
          </a:xfrm>
        </p:spPr>
        <p:txBody>
          <a:bodyPr/>
          <a:lstStyle>
            <a:lvl1pPr>
              <a:spcAft>
                <a:spcPts val="0"/>
              </a:spcAft>
              <a:defRPr sz="1389"/>
            </a:lvl1pPr>
            <a:lvl2pPr>
              <a:spcAft>
                <a:spcPts val="0"/>
              </a:spcAft>
              <a:defRPr sz="1389"/>
            </a:lvl2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913227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er (mit 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072563" cy="2593975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de-DE" dirty="0"/>
              <a:t>Bei Bedarf hier Bild einfügen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0" y="2139951"/>
            <a:ext cx="7536843" cy="3003549"/>
          </a:xfrm>
          <a:solidFill>
            <a:schemeClr val="tx1">
              <a:alpha val="60000"/>
            </a:schemeClr>
          </a:solidFill>
        </p:spPr>
        <p:txBody>
          <a:bodyPr lIns="504000" tIns="432000" rIns="1512000" bIns="324000" anchor="b" anchorCtr="0"/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393536" y="843742"/>
            <a:ext cx="2592000" cy="2591608"/>
          </a:xfrm>
          <a:solidFill>
            <a:srgbClr val="003955">
              <a:alpha val="80000"/>
            </a:srgbClr>
          </a:solidFill>
        </p:spPr>
        <p:txBody>
          <a:bodyPr rIns="72000" bIns="90000" anchor="b"/>
          <a:lstStyle>
            <a:lvl1pPr marL="0" indent="0" algn="r">
              <a:buNone/>
              <a:defRPr sz="12899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X.</a:t>
            </a:r>
          </a:p>
        </p:txBody>
      </p:sp>
      <p:grpSp>
        <p:nvGrpSpPr>
          <p:cNvPr id="6" name="Gruppieren 5"/>
          <p:cNvGrpSpPr/>
          <p:nvPr userDrawn="1"/>
        </p:nvGrpSpPr>
        <p:grpSpPr>
          <a:xfrm>
            <a:off x="70942" y="-578264"/>
            <a:ext cx="7628135" cy="533400"/>
            <a:chOff x="71500" y="-578264"/>
            <a:chExt cx="7688199" cy="533400"/>
          </a:xfrm>
        </p:grpSpPr>
        <p:sp>
          <p:nvSpPr>
            <p:cNvPr id="5" name="TextBox 4"/>
            <p:cNvSpPr txBox="1"/>
            <p:nvPr userDrawn="1"/>
          </p:nvSpPr>
          <p:spPr>
            <a:xfrm>
              <a:off x="71500" y="-380578"/>
              <a:ext cx="7066037" cy="290849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pPr>
                <a:lnSpc>
                  <a:spcPct val="105000"/>
                </a:lnSpc>
                <a:buClr>
                  <a:schemeClr val="accent1"/>
                </a:buClr>
              </a:pPr>
              <a:r>
                <a:rPr lang="de-DE" sz="893" dirty="0"/>
                <a:t>Einfügen von Bildern: Über Icon „Bild einfügen“, anschließend -&gt; Bild anordnen „in den Hintergrund“.</a:t>
              </a:r>
            </a:p>
            <a:p>
              <a:pPr>
                <a:lnSpc>
                  <a:spcPct val="105000"/>
                </a:lnSpc>
                <a:buClr>
                  <a:schemeClr val="accent1"/>
                </a:buClr>
              </a:pPr>
              <a:r>
                <a:rPr lang="de-DE" sz="893" dirty="0"/>
                <a:t>Bildposition</a:t>
              </a:r>
              <a:r>
                <a:rPr lang="de-DE" sz="893" baseline="0" dirty="0"/>
                <a:t> anpassen über: Doppelklick auf das Bild – Menüreiter Bildtools-&gt;Format-&gt; „Zuschneiden“-Symbol anklicken </a:t>
              </a:r>
              <a:endParaRPr lang="de-DE" sz="893" dirty="0"/>
            </a:p>
          </p:txBody>
        </p:sp>
        <p:pic>
          <p:nvPicPr>
            <p:cNvPr id="4" name="Grafik 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073899" y="-578264"/>
              <a:ext cx="685800" cy="533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37241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 (Kontakt ob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072563" cy="5143500"/>
          </a:xfrm>
          <a:prstGeom prst="rect">
            <a:avLst/>
          </a:prstGeom>
          <a:noFill/>
        </p:spPr>
        <p:txBody>
          <a:bodyPr tIns="216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de-DE" dirty="0"/>
              <a:t>Bei Bedarf hier Bild einfügen</a:t>
            </a:r>
          </a:p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2807111"/>
            <a:ext cx="9072563" cy="2336389"/>
          </a:xfrm>
          <a:solidFill>
            <a:schemeClr val="tx1">
              <a:alpha val="60000"/>
            </a:schemeClr>
          </a:solidFill>
        </p:spPr>
        <p:txBody>
          <a:bodyPr lIns="504000" tIns="216000" rIns="4500000" bIns="21600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13342" y="3775122"/>
            <a:ext cx="4058663" cy="977853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89">
                <a:solidFill>
                  <a:schemeClr val="bg1"/>
                </a:solidFill>
              </a:defRPr>
            </a:lvl1pPr>
            <a:lvl2pPr marL="453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7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0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4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8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1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5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9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968281" y="849823"/>
            <a:ext cx="3456000" cy="3456000"/>
          </a:xfrm>
          <a:solidFill>
            <a:srgbClr val="00A0E3"/>
          </a:solidFill>
        </p:spPr>
        <p:txBody>
          <a:bodyPr lIns="216000" tIns="216000" rIns="216000" bIns="252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357552" indent="-177989">
              <a:defRPr/>
            </a:lvl3pPr>
            <a:lvl4pPr marL="535540" indent="-179563">
              <a:defRPr/>
            </a:lvl4pPr>
            <a:lvl5pPr marL="715103" indent="-177989"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grpSp>
        <p:nvGrpSpPr>
          <p:cNvPr id="6" name="Gruppieren 5"/>
          <p:cNvGrpSpPr/>
          <p:nvPr userDrawn="1"/>
        </p:nvGrpSpPr>
        <p:grpSpPr>
          <a:xfrm>
            <a:off x="70942" y="-578264"/>
            <a:ext cx="7628135" cy="533400"/>
            <a:chOff x="71500" y="-578264"/>
            <a:chExt cx="7688199" cy="533400"/>
          </a:xfrm>
        </p:grpSpPr>
        <p:sp>
          <p:nvSpPr>
            <p:cNvPr id="7" name="TextBox 4"/>
            <p:cNvSpPr txBox="1"/>
            <p:nvPr userDrawn="1"/>
          </p:nvSpPr>
          <p:spPr>
            <a:xfrm>
              <a:off x="71500" y="-526002"/>
              <a:ext cx="7025962" cy="436273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pPr>
                <a:lnSpc>
                  <a:spcPct val="105000"/>
                </a:lnSpc>
                <a:buClr>
                  <a:schemeClr val="accent1"/>
                </a:buClr>
              </a:pPr>
              <a:r>
                <a:rPr lang="de-DE" sz="893" dirty="0"/>
                <a:t>Einfügen von Bildern: Über Icon „Bild einfügen“, anschließend -&gt; Bild anordnen „in den Hintergrund“.</a:t>
              </a:r>
            </a:p>
            <a:p>
              <a:pPr>
                <a:lnSpc>
                  <a:spcPct val="105000"/>
                </a:lnSpc>
                <a:buClr>
                  <a:schemeClr val="accent1"/>
                </a:buClr>
              </a:pPr>
              <a:r>
                <a:rPr lang="de-DE" sz="893" dirty="0"/>
                <a:t>Bildposition</a:t>
              </a:r>
              <a:r>
                <a:rPr lang="de-DE" sz="893" baseline="0" dirty="0"/>
                <a:t> anpassen über: Doppelklick auf das Bild – Menüreiter Bildtools-&gt;Format-&gt; „Zuschneiden“-Symbol anklicken </a:t>
              </a:r>
              <a:endParaRPr lang="de-DE" sz="893" dirty="0"/>
            </a:p>
            <a:p>
              <a:pPr>
                <a:lnSpc>
                  <a:spcPct val="105000"/>
                </a:lnSpc>
                <a:buClr>
                  <a:schemeClr val="accent1"/>
                </a:buClr>
              </a:pPr>
              <a:r>
                <a:rPr lang="de-DE" sz="893" dirty="0"/>
                <a:t>Titel-Textbox kann in der Größe angepasst werden. Dabei ist das Raster zu beachten (Alt+F9).</a:t>
              </a:r>
              <a:endParaRPr lang="en-US" sz="893" dirty="0"/>
            </a:p>
          </p:txBody>
        </p:sp>
        <p:pic>
          <p:nvPicPr>
            <p:cNvPr id="9" name="Grafik 8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073899" y="-578264"/>
              <a:ext cx="685800" cy="533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05794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 (ohne 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2807111"/>
            <a:ext cx="9072563" cy="2336389"/>
          </a:xfrm>
          <a:solidFill>
            <a:srgbClr val="454543">
              <a:alpha val="60000"/>
            </a:srgbClr>
          </a:solidFill>
        </p:spPr>
        <p:txBody>
          <a:bodyPr lIns="504000" tIns="216000" rIns="4500000" bIns="21600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13342" y="3775122"/>
            <a:ext cx="4058663" cy="977853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89">
                <a:solidFill>
                  <a:schemeClr val="bg1"/>
                </a:solidFill>
              </a:defRPr>
            </a:lvl1pPr>
            <a:lvl2pPr marL="453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7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0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4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8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1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5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9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968281" y="849823"/>
            <a:ext cx="3456000" cy="3456000"/>
          </a:xfrm>
          <a:solidFill>
            <a:srgbClr val="00A0E3"/>
          </a:solidFill>
        </p:spPr>
        <p:txBody>
          <a:bodyPr lIns="216000" tIns="216000" rIns="216000" bIns="252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357552" indent="-177989">
              <a:defRPr/>
            </a:lvl3pPr>
            <a:lvl4pPr marL="535540" indent="-179563">
              <a:defRPr/>
            </a:lvl4pPr>
            <a:lvl5pPr marL="715103" indent="-177989"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87718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er (ohne 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0" y="2139951"/>
            <a:ext cx="7536843" cy="3003549"/>
          </a:xfrm>
          <a:solidFill>
            <a:schemeClr val="tx1">
              <a:alpha val="60000"/>
            </a:schemeClr>
          </a:solidFill>
        </p:spPr>
        <p:txBody>
          <a:bodyPr lIns="504000" tIns="432000" rIns="1512000" bIns="324000" anchor="b" anchorCtr="0"/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393536" y="843742"/>
            <a:ext cx="2592000" cy="2591608"/>
          </a:xfrm>
          <a:solidFill>
            <a:srgbClr val="003955">
              <a:alpha val="80000"/>
            </a:srgbClr>
          </a:solidFill>
        </p:spPr>
        <p:txBody>
          <a:bodyPr rIns="72000" bIns="90000" anchor="b"/>
          <a:lstStyle>
            <a:lvl1pPr marL="0" indent="0" algn="r">
              <a:buNone/>
              <a:defRPr sz="12899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X.</a:t>
            </a:r>
          </a:p>
        </p:txBody>
      </p:sp>
    </p:spTree>
    <p:extLst>
      <p:ext uri="{BB962C8B-B14F-4D97-AF65-F5344CB8AC3E}">
        <p14:creationId xmlns:p14="http://schemas.microsoft.com/office/powerpoint/2010/main" val="1411239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Studieren im Ausland - was ist zu beachten? 9. November 2021</a:t>
            </a:r>
            <a:endParaRPr lang="de-DE" dirty="0"/>
          </a:p>
        </p:txBody>
      </p:sp>
      <p:sp>
        <p:nvSpPr>
          <p:cNvPr id="6" name="Inhaltsplatzhalter 3"/>
          <p:cNvSpPr>
            <a:spLocks noGrp="1"/>
          </p:cNvSpPr>
          <p:nvPr>
            <p:ph sz="quarter" idx="13"/>
          </p:nvPr>
        </p:nvSpPr>
        <p:spPr>
          <a:xfrm>
            <a:off x="215901" y="1286164"/>
            <a:ext cx="8640762" cy="343361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595"/>
              </a:spcAft>
              <a:buClrTx/>
              <a:buFont typeface="+mj-lt"/>
              <a:buNone/>
              <a:tabLst>
                <a:tab pos="6847036" algn="r"/>
              </a:tabLst>
              <a:defRPr>
                <a:solidFill>
                  <a:schemeClr val="tx1"/>
                </a:solidFill>
              </a:defRPr>
            </a:lvl1pPr>
            <a:lvl2pPr marL="285754" indent="-285754">
              <a:lnSpc>
                <a:spcPct val="100000"/>
              </a:lnSpc>
              <a:spcAft>
                <a:spcPts val="595"/>
              </a:spcAft>
              <a:buClrTx/>
              <a:buFont typeface="+mj-lt"/>
              <a:buAutoNum type="arabicPeriod"/>
              <a:tabLst>
                <a:tab pos="6847036" algn="r"/>
              </a:tabLst>
              <a:defRPr/>
            </a:lvl2pPr>
            <a:lvl3pPr marL="464350" indent="-177989">
              <a:lnSpc>
                <a:spcPct val="100000"/>
              </a:lnSpc>
              <a:spcAft>
                <a:spcPts val="595"/>
              </a:spcAft>
              <a:tabLst>
                <a:tab pos="6847036" algn="r"/>
              </a:tabLst>
              <a:defRPr/>
            </a:lvl3pPr>
            <a:lvl4pPr marL="642946" indent="-179563">
              <a:lnSpc>
                <a:spcPct val="100000"/>
              </a:lnSpc>
              <a:spcAft>
                <a:spcPts val="595"/>
              </a:spcAft>
              <a:tabLst>
                <a:tab pos="6847036" algn="r"/>
              </a:tabLst>
              <a:defRPr/>
            </a:lvl4pPr>
            <a:lvl5pPr marL="821542" indent="-177989">
              <a:lnSpc>
                <a:spcPct val="100000"/>
              </a:lnSpc>
              <a:spcAft>
                <a:spcPts val="595"/>
              </a:spcAft>
              <a:tabLst>
                <a:tab pos="6847036" algn="r"/>
              </a:tabLst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665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Studieren im Ausland - was ist zu beachten? 9. November 2021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06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e Folie mit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Studieren im Ausland - was ist zu beachten? 9. November 2021</a:t>
            </a:r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178110" y="4931059"/>
            <a:ext cx="216699" cy="138829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defPPr>
              <a:defRPr lang="de-DE"/>
            </a:defPPr>
            <a:lvl1pPr>
              <a:defRPr sz="900"/>
            </a:lvl1pPr>
          </a:lstStyle>
          <a:p>
            <a:pPr lvl="0" algn="l"/>
            <a:endParaRPr lang="de-DE" sz="794" b="0" dirty="0">
              <a:solidFill>
                <a:srgbClr val="00A0E3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929" y="0"/>
            <a:ext cx="648000" cy="648000"/>
          </a:xfrm>
          <a:prstGeom prst="rect">
            <a:avLst/>
          </a:prstGeom>
        </p:spPr>
      </p:pic>
      <p:sp>
        <p:nvSpPr>
          <p:cNvPr id="6" name="Textfeld 5"/>
          <p:cNvSpPr txBox="1"/>
          <p:nvPr userDrawn="1"/>
        </p:nvSpPr>
        <p:spPr>
          <a:xfrm>
            <a:off x="218302" y="4931059"/>
            <a:ext cx="216699" cy="138829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defPPr>
              <a:defRPr lang="de-DE"/>
            </a:defPPr>
            <a:lvl1pPr>
              <a:defRPr sz="900"/>
            </a:lvl1pPr>
          </a:lstStyle>
          <a:p>
            <a:pPr lvl="0" algn="l"/>
            <a:fld id="{BC6773A8-5694-4AAC-AA67-929489DCFB11}" type="slidenum">
              <a:rPr lang="de-DE" sz="794" b="1" smtClean="0">
                <a:solidFill>
                  <a:srgbClr val="00A0E3"/>
                </a:solidFill>
              </a:rPr>
              <a:pPr lvl="0" algn="l"/>
              <a:t>‹Nr.›</a:t>
            </a:fld>
            <a:endParaRPr lang="de-DE" sz="794" b="1" dirty="0">
              <a:solidFill>
                <a:srgbClr val="00A0E3"/>
              </a:solidFill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474194" y="4931059"/>
            <a:ext cx="58527" cy="138829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defPPr>
              <a:defRPr lang="de-DE"/>
            </a:defPPr>
            <a:lvl1pPr>
              <a:defRPr sz="900"/>
            </a:lvl1pPr>
          </a:lstStyle>
          <a:p>
            <a:pPr lvl="0" algn="l"/>
            <a:r>
              <a:rPr lang="de-DE" sz="893" b="1" dirty="0">
                <a:solidFill>
                  <a:srgbClr val="00A0E3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782051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929" y="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8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3"/>
          <p:cNvSpPr>
            <a:spLocks noGrp="1"/>
          </p:cNvSpPr>
          <p:nvPr>
            <p:ph sz="quarter" idx="13"/>
          </p:nvPr>
        </p:nvSpPr>
        <p:spPr>
          <a:xfrm>
            <a:off x="227275" y="1286164"/>
            <a:ext cx="4104000" cy="344617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Inhaltsplatzhalter 3"/>
          <p:cNvSpPr>
            <a:spLocks noGrp="1"/>
          </p:cNvSpPr>
          <p:nvPr>
            <p:ph sz="quarter" idx="15"/>
          </p:nvPr>
        </p:nvSpPr>
        <p:spPr>
          <a:xfrm>
            <a:off x="4751308" y="1286607"/>
            <a:ext cx="4104000" cy="344617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Studieren im Ausland - was ist zu beachten? 9. November 2021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56046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15900" y="411164"/>
            <a:ext cx="7777163" cy="6492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Headline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15900" y="1282972"/>
            <a:ext cx="8640763" cy="34493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71914" y="4931059"/>
            <a:ext cx="8283394" cy="1388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794">
                <a:solidFill>
                  <a:schemeClr val="tx1"/>
                </a:solidFill>
              </a:defRPr>
            </a:lvl1pPr>
          </a:lstStyle>
          <a:p>
            <a:r>
              <a:rPr lang="de-DE"/>
              <a:t>Studieren im Ausland - was ist zu beachten? 9. November 2021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18302" y="4931059"/>
            <a:ext cx="216699" cy="138829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defPPr>
              <a:defRPr lang="de-DE"/>
            </a:defPPr>
            <a:lvl1pPr>
              <a:defRPr sz="900"/>
            </a:lvl1pPr>
          </a:lstStyle>
          <a:p>
            <a:pPr lvl="0" algn="l"/>
            <a:fld id="{BC6773A8-5694-4AAC-AA67-929489DCFB11}" type="slidenum">
              <a:rPr lang="de-DE" sz="794" b="1" smtClean="0">
                <a:solidFill>
                  <a:srgbClr val="00A0E3"/>
                </a:solidFill>
              </a:rPr>
              <a:pPr lvl="0" algn="l"/>
              <a:t>‹Nr.›</a:t>
            </a:fld>
            <a:endParaRPr lang="de-DE" sz="794" b="1" dirty="0">
              <a:solidFill>
                <a:srgbClr val="00A0E3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74194" y="4931059"/>
            <a:ext cx="58527" cy="138829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defPPr>
              <a:defRPr lang="de-DE"/>
            </a:defPPr>
            <a:lvl1pPr>
              <a:defRPr sz="900"/>
            </a:lvl1pPr>
          </a:lstStyle>
          <a:p>
            <a:pPr lvl="0" algn="l"/>
            <a:r>
              <a:rPr lang="de-DE" sz="893" b="1" dirty="0">
                <a:solidFill>
                  <a:srgbClr val="00A0E3"/>
                </a:solidFill>
              </a:rPr>
              <a:t>|</a:t>
            </a:r>
          </a:p>
        </p:txBody>
      </p:sp>
      <p:pic>
        <p:nvPicPr>
          <p:cNvPr id="27" name="Grafik 26"/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0957" y="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7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50" r:id="rId2"/>
    <p:sldLayoutId id="2147483684" r:id="rId3"/>
    <p:sldLayoutId id="2147483685" r:id="rId4"/>
    <p:sldLayoutId id="2147483674" r:id="rId5"/>
    <p:sldLayoutId id="2147483654" r:id="rId6"/>
    <p:sldLayoutId id="2147483688" r:id="rId7"/>
    <p:sldLayoutId id="2147483682" r:id="rId8"/>
    <p:sldLayoutId id="2147483657" r:id="rId9"/>
    <p:sldLayoutId id="2147483689" r:id="rId10"/>
    <p:sldLayoutId id="2147483692" r:id="rId11"/>
    <p:sldLayoutId id="2147483664" r:id="rId12"/>
    <p:sldLayoutId id="2147483659" r:id="rId13"/>
    <p:sldLayoutId id="2147483675" r:id="rId14"/>
    <p:sldLayoutId id="2147483690" r:id="rId15"/>
    <p:sldLayoutId id="2147483666" r:id="rId16"/>
    <p:sldLayoutId id="2147483660" r:id="rId17"/>
    <p:sldLayoutId id="2147483670" r:id="rId18"/>
    <p:sldLayoutId id="2147483676" r:id="rId19"/>
    <p:sldLayoutId id="2147483677" r:id="rId20"/>
    <p:sldLayoutId id="2147483678" r:id="rId21"/>
    <p:sldLayoutId id="2147483687" r:id="rId22"/>
    <p:sldLayoutId id="2147483661" r:id="rId23"/>
    <p:sldLayoutId id="2147483691" r:id="rId24"/>
    <p:sldLayoutId id="2147483662" r:id="rId25"/>
    <p:sldLayoutId id="2147483663" r:id="rId26"/>
    <p:sldLayoutId id="2147483667" r:id="rId27"/>
    <p:sldLayoutId id="2147483679" r:id="rId28"/>
    <p:sldLayoutId id="2147483668" r:id="rId29"/>
    <p:sldLayoutId id="2147483680" r:id="rId30"/>
    <p:sldLayoutId id="2147483686" r:id="rId31"/>
  </p:sldLayoutIdLst>
  <p:hf sldNum="0" hdr="0" dt="0"/>
  <p:txStyles>
    <p:titleStyle>
      <a:lvl1pPr algn="l" defTabSz="907268" rtl="0" eaLnBrk="1" latinLnBrk="0" hangingPunct="1">
        <a:lnSpc>
          <a:spcPts val="2481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989" indent="-177989" algn="l" defTabSz="907268" rtl="0" eaLnBrk="1" latinLnBrk="0" hangingPunct="1">
        <a:lnSpc>
          <a:spcPct val="100000"/>
        </a:lnSpc>
        <a:spcBef>
          <a:spcPts val="0"/>
        </a:spcBef>
        <a:spcAft>
          <a:spcPts val="595"/>
        </a:spcAft>
        <a:buClr>
          <a:srgbClr val="00A0E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552" indent="-179563" algn="l" defTabSz="907268" rtl="0" eaLnBrk="1" latinLnBrk="0" hangingPunct="1">
        <a:lnSpc>
          <a:spcPct val="100000"/>
        </a:lnSpc>
        <a:spcBef>
          <a:spcPts val="0"/>
        </a:spcBef>
        <a:spcAft>
          <a:spcPts val="595"/>
        </a:spcAft>
        <a:buClr>
          <a:srgbClr val="00A0E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5540" indent="-177989" algn="l" defTabSz="907268" rtl="0" eaLnBrk="1" latinLnBrk="0" hangingPunct="1">
        <a:lnSpc>
          <a:spcPct val="100000"/>
        </a:lnSpc>
        <a:spcBef>
          <a:spcPts val="0"/>
        </a:spcBef>
        <a:spcAft>
          <a:spcPts val="595"/>
        </a:spcAft>
        <a:buClr>
          <a:srgbClr val="00A0E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5103" indent="-179563" algn="l" defTabSz="907268" rtl="0" eaLnBrk="1" latinLnBrk="0" hangingPunct="1">
        <a:lnSpc>
          <a:spcPct val="100000"/>
        </a:lnSpc>
        <a:spcBef>
          <a:spcPts val="0"/>
        </a:spcBef>
        <a:spcAft>
          <a:spcPts val="595"/>
        </a:spcAft>
        <a:buClr>
          <a:srgbClr val="00A0E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3092" indent="-177989" algn="l" defTabSz="907268" rtl="0" eaLnBrk="1" latinLnBrk="0" hangingPunct="1">
        <a:lnSpc>
          <a:spcPct val="100000"/>
        </a:lnSpc>
        <a:spcBef>
          <a:spcPts val="0"/>
        </a:spcBef>
        <a:spcAft>
          <a:spcPts val="595"/>
        </a:spcAft>
        <a:buClr>
          <a:srgbClr val="00A0E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986" indent="-226817" algn="l" defTabSz="907268" rtl="0" eaLnBrk="1" latinLnBrk="0" hangingPunct="1">
        <a:spcBef>
          <a:spcPct val="20000"/>
        </a:spcBef>
        <a:buFont typeface="Arial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2948620" indent="-226817" algn="l" defTabSz="907268" rtl="0" eaLnBrk="1" latinLnBrk="0" hangingPunct="1">
        <a:spcBef>
          <a:spcPct val="20000"/>
        </a:spcBef>
        <a:buFont typeface="Arial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402254" indent="-226817" algn="l" defTabSz="907268" rtl="0" eaLnBrk="1" latinLnBrk="0" hangingPunct="1">
        <a:spcBef>
          <a:spcPct val="20000"/>
        </a:spcBef>
        <a:buFont typeface="Arial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3855888" indent="-226817" algn="l" defTabSz="907268" rtl="0" eaLnBrk="1" latinLnBrk="0" hangingPunct="1">
        <a:spcBef>
          <a:spcPct val="20000"/>
        </a:spcBef>
        <a:buFont typeface="Arial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0726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1pPr>
      <a:lvl2pPr marL="453634" algn="l" defTabSz="90726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2pPr>
      <a:lvl3pPr marL="907268" algn="l" defTabSz="90726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3pPr>
      <a:lvl4pPr marL="1360902" algn="l" defTabSz="90726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4pPr>
      <a:lvl5pPr marL="1814535" algn="l" defTabSz="90726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5pPr>
      <a:lvl6pPr marL="2268169" algn="l" defTabSz="90726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6pPr>
      <a:lvl7pPr marL="2721803" algn="l" defTabSz="90726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7pPr>
      <a:lvl8pPr marL="3175437" algn="l" defTabSz="90726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8pPr>
      <a:lvl9pPr marL="3629071" algn="l" defTabSz="90726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5" pos="1497" userDrawn="1">
          <p15:clr>
            <a:srgbClr val="A4A3A4"/>
          </p15:clr>
        </p15:guide>
        <p15:guide id="7" pos="1225" userDrawn="1">
          <p15:clr>
            <a:srgbClr val="A4A3A4"/>
          </p15:clr>
        </p15:guide>
        <p15:guide id="8" pos="953" userDrawn="1">
          <p15:clr>
            <a:srgbClr val="A4A3A4"/>
          </p15:clr>
        </p15:guide>
        <p15:guide id="9" pos="680" userDrawn="1">
          <p15:clr>
            <a:srgbClr val="A4A3A4"/>
          </p15:clr>
        </p15:guide>
        <p15:guide id="10" pos="136" userDrawn="1">
          <p15:clr>
            <a:srgbClr val="5ACBF0"/>
          </p15:clr>
        </p15:guide>
        <p15:guide id="11" pos="1769" userDrawn="1">
          <p15:clr>
            <a:srgbClr val="A4A3A4"/>
          </p15:clr>
        </p15:guide>
        <p15:guide id="12" pos="2041" userDrawn="1">
          <p15:clr>
            <a:srgbClr val="A4A3A4"/>
          </p15:clr>
        </p15:guide>
        <p15:guide id="14" pos="2313" userDrawn="1">
          <p15:clr>
            <a:srgbClr val="A4A3A4"/>
          </p15:clr>
        </p15:guide>
        <p15:guide id="15" pos="2585" userDrawn="1">
          <p15:clr>
            <a:srgbClr val="A4A3A4"/>
          </p15:clr>
        </p15:guide>
        <p15:guide id="16" pos="2858" userDrawn="1">
          <p15:clr>
            <a:srgbClr val="A4A3A4"/>
          </p15:clr>
        </p15:guide>
        <p15:guide id="19" pos="3130" userDrawn="1">
          <p15:clr>
            <a:srgbClr val="A4A3A4"/>
          </p15:clr>
        </p15:guide>
        <p15:guide id="20" pos="3402" userDrawn="1">
          <p15:clr>
            <a:srgbClr val="A4A3A4"/>
          </p15:clr>
        </p15:guide>
        <p15:guide id="21" pos="3946" userDrawn="1">
          <p15:clr>
            <a:srgbClr val="A4A3A4"/>
          </p15:clr>
        </p15:guide>
        <p15:guide id="22" pos="5307" userDrawn="1">
          <p15:clr>
            <a:srgbClr val="A4A3A4"/>
          </p15:clr>
        </p15:guide>
        <p15:guide id="25" orient="horz" pos="1348" userDrawn="1">
          <p15:clr>
            <a:srgbClr val="A4A3A4"/>
          </p15:clr>
        </p15:guide>
        <p15:guide id="26" orient="horz" pos="1076" userDrawn="1">
          <p15:clr>
            <a:srgbClr val="A4A3A4"/>
          </p15:clr>
        </p15:guide>
        <p15:guide id="29" orient="horz" pos="2164" userDrawn="1">
          <p15:clr>
            <a:srgbClr val="A4A3A4"/>
          </p15:clr>
        </p15:guide>
        <p15:guide id="30" orient="horz" pos="1892" userDrawn="1">
          <p15:clr>
            <a:srgbClr val="A4A3A4"/>
          </p15:clr>
        </p15:guide>
        <p15:guide id="39" pos="5579" userDrawn="1">
          <p15:clr>
            <a:srgbClr val="5ACBF0"/>
          </p15:clr>
        </p15:guide>
        <p15:guide id="42" orient="horz" pos="531" userDrawn="1">
          <p15:clr>
            <a:srgbClr val="A4A3A4"/>
          </p15:clr>
        </p15:guide>
        <p15:guide id="43" orient="horz" pos="259" userDrawn="1">
          <p15:clr>
            <a:srgbClr val="A4A3A4"/>
          </p15:clr>
        </p15:guide>
        <p15:guide id="45" orient="horz" pos="2436" userDrawn="1">
          <p15:clr>
            <a:srgbClr val="A4A3A4"/>
          </p15:clr>
        </p15:guide>
        <p15:guide id="47" orient="horz" pos="2709" userDrawn="1">
          <p15:clr>
            <a:srgbClr val="A4A3A4"/>
          </p15:clr>
        </p15:guide>
        <p15:guide id="50" pos="408" userDrawn="1">
          <p15:clr>
            <a:srgbClr val="A4A3A4"/>
          </p15:clr>
        </p15:guide>
        <p15:guide id="51" orient="horz" userDrawn="1">
          <p15:clr>
            <a:srgbClr val="A4A3A4"/>
          </p15:clr>
        </p15:guide>
        <p15:guide id="52" orient="horz" pos="2981" userDrawn="1">
          <p15:clr>
            <a:srgbClr val="5ACBF0"/>
          </p15:clr>
        </p15:guide>
        <p15:guide id="53" orient="horz" pos="804" userDrawn="1">
          <p15:clr>
            <a:srgbClr val="5ACBF0"/>
          </p15:clr>
        </p15:guide>
        <p15:guide id="54" pos="3674" userDrawn="1">
          <p15:clr>
            <a:srgbClr val="A4A3A4"/>
          </p15:clr>
        </p15:guide>
        <p15:guide id="55" pos="4218" userDrawn="1">
          <p15:clr>
            <a:srgbClr val="A4A3A4"/>
          </p15:clr>
        </p15:guide>
        <p15:guide id="56" pos="4762" userDrawn="1">
          <p15:clr>
            <a:srgbClr val="A4A3A4"/>
          </p15:clr>
        </p15:guide>
        <p15:guide id="57" pos="5035" userDrawn="1">
          <p15:clr>
            <a:srgbClr val="A4A3A4"/>
          </p15:clr>
        </p15:guide>
        <p15:guide id="58" pos="4490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456028" y="849854"/>
            <a:ext cx="3748954" cy="3889375"/>
          </a:xfrm>
        </p:spPr>
        <p:txBody>
          <a:bodyPr/>
          <a:lstStyle/>
          <a:p>
            <a:r>
              <a:rPr lang="de-DE" dirty="0"/>
              <a:t>Studieren im Ausland - was ist zu beachten?</a:t>
            </a:r>
            <a:endParaRPr lang="de-DE" sz="1600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4979132" y="4299750"/>
            <a:ext cx="3214688" cy="413180"/>
          </a:xfrm>
        </p:spPr>
        <p:txBody>
          <a:bodyPr/>
          <a:lstStyle/>
          <a:p>
            <a:r>
              <a:rPr lang="de-DE" sz="1000" dirty="0"/>
              <a:t>International Day WISO  </a:t>
            </a:r>
            <a:br>
              <a:rPr lang="de-DE" sz="1000" dirty="0"/>
            </a:br>
            <a:r>
              <a:rPr lang="de-DE" sz="1000" dirty="0"/>
              <a:t>8. </a:t>
            </a:r>
            <a:r>
              <a:rPr lang="de-DE" sz="1000"/>
              <a:t>November 2022</a:t>
            </a:r>
            <a:endParaRPr lang="de-DE" sz="1000" dirty="0"/>
          </a:p>
          <a:p>
            <a:endParaRPr lang="de-DE" sz="100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5"/>
          </p:nvPr>
        </p:nvSpPr>
        <p:spPr>
          <a:xfrm>
            <a:off x="7556982" y="0"/>
            <a:ext cx="1296000" cy="129540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1065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-6" t="-45409" r="-293" b="11294"/>
          <a:stretch/>
        </p:blipFill>
        <p:spPr>
          <a:xfrm>
            <a:off x="-16626" y="-2776452"/>
            <a:ext cx="9099666" cy="8116548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0477" y="2225295"/>
            <a:ext cx="9072563" cy="3003549"/>
          </a:xfrm>
        </p:spPr>
        <p:txBody>
          <a:bodyPr/>
          <a:lstStyle/>
          <a:p>
            <a:r>
              <a:rPr lang="de-DE" dirty="0"/>
              <a:t>Wie bin ich als Studierende/r bei meinem Studium im Ausland versichert?</a:t>
            </a:r>
            <a:br>
              <a:rPr lang="de-DE" dirty="0"/>
            </a:br>
            <a:endParaRPr lang="de-DE" sz="1191" b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6"/>
          </p:nvPr>
        </p:nvSpPr>
        <p:spPr>
          <a:xfrm>
            <a:off x="5427655" y="611730"/>
            <a:ext cx="2592000" cy="2591608"/>
          </a:xfrm>
        </p:spPr>
        <p:txBody>
          <a:bodyPr/>
          <a:lstStyle/>
          <a:p>
            <a:r>
              <a:rPr lang="de-DE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2424376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>
                <a:solidFill>
                  <a:srgbClr val="454543"/>
                </a:solidFill>
              </a:rPr>
              <a:t>Studieren im Ausland - was ist zu beachten? 9. November 2021</a:t>
            </a:r>
          </a:p>
        </p:txBody>
      </p:sp>
      <p:sp>
        <p:nvSpPr>
          <p:cNvPr id="5" name="Rechteck 4"/>
          <p:cNvSpPr/>
          <p:nvPr/>
        </p:nvSpPr>
        <p:spPr>
          <a:xfrm>
            <a:off x="470283" y="3064944"/>
            <a:ext cx="3620023" cy="1623062"/>
          </a:xfrm>
          <a:prstGeom prst="rect">
            <a:avLst/>
          </a:prstGeom>
          <a:solidFill>
            <a:srgbClr val="5E5C00">
              <a:alpha val="70000"/>
            </a:srgbClr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726" tIns="45363" rIns="90726" bIns="453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1" dirty="0"/>
              <a:t>Studentische Krankenversicherung </a:t>
            </a:r>
            <a:r>
              <a:rPr lang="de-DE" sz="1200" dirty="0"/>
              <a:t>bei einer gesetzlichen Krankenversicherung</a:t>
            </a:r>
            <a:br>
              <a:rPr lang="de-DE" sz="1200" dirty="0"/>
            </a:br>
            <a:br>
              <a:rPr lang="de-DE" sz="1200" dirty="0"/>
            </a:br>
            <a:r>
              <a:rPr lang="de-DE" sz="1200" b="1" dirty="0"/>
              <a:t>Die Versicherung bleibt auch weiterhin bestehen</a:t>
            </a:r>
            <a:r>
              <a:rPr lang="de-DE" sz="1200" dirty="0"/>
              <a:t> und die </a:t>
            </a:r>
            <a:r>
              <a:rPr lang="de-DE" sz="1200" b="1" dirty="0"/>
              <a:t>Beiträge sind auch für das/die Auslandssemester zu bezahlen</a:t>
            </a:r>
            <a:r>
              <a:rPr lang="de-DE" sz="1200" dirty="0"/>
              <a:t>.</a:t>
            </a:r>
          </a:p>
        </p:txBody>
      </p:sp>
      <p:sp>
        <p:nvSpPr>
          <p:cNvPr id="8" name="Rechteck 7"/>
          <p:cNvSpPr/>
          <p:nvPr/>
        </p:nvSpPr>
        <p:spPr>
          <a:xfrm>
            <a:off x="240633" y="776251"/>
            <a:ext cx="2973416" cy="2050076"/>
          </a:xfrm>
          <a:prstGeom prst="rect">
            <a:avLst/>
          </a:prstGeom>
          <a:solidFill>
            <a:schemeClr val="accent3">
              <a:alpha val="63922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726" tIns="45363" rIns="90726" bIns="453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1" dirty="0"/>
              <a:t>Ihr seid an der FAU immatrikuliert und wollt für ein oder mehrere Semester ins Ausland?</a:t>
            </a:r>
            <a:br>
              <a:rPr lang="de-DE" sz="1200" b="1" dirty="0"/>
            </a:br>
            <a:br>
              <a:rPr lang="de-DE" sz="1200" dirty="0"/>
            </a:br>
            <a:r>
              <a:rPr lang="de-DE" sz="1200" dirty="0"/>
              <a:t>Grundsätzlich bleibt ihr während dieser Zeit weiterhin in Deutschland versichert.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68677" y="0"/>
            <a:ext cx="7268877" cy="735915"/>
          </a:xfrm>
          <a:prstGeom prst="rect">
            <a:avLst/>
          </a:prstGeom>
        </p:spPr>
        <p:txBody>
          <a:bodyPr/>
          <a:lstStyle>
            <a:lvl1pPr algn="l" defTabSz="907268" rtl="0" eaLnBrk="1" latinLnBrk="0" hangingPunct="1">
              <a:lnSpc>
                <a:spcPts val="2481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Grundsätzliches zum Versicherungsschutz</a:t>
            </a:r>
            <a:endParaRPr lang="de-DE" b="0" dirty="0"/>
          </a:p>
        </p:txBody>
      </p:sp>
      <p:sp>
        <p:nvSpPr>
          <p:cNvPr id="9" name="Rechteck 8"/>
          <p:cNvSpPr/>
          <p:nvPr/>
        </p:nvSpPr>
        <p:spPr>
          <a:xfrm>
            <a:off x="4303457" y="735915"/>
            <a:ext cx="3264836" cy="1541921"/>
          </a:xfrm>
          <a:prstGeom prst="rect">
            <a:avLst/>
          </a:pr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726" tIns="45363" rIns="90726" bIns="453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1" dirty="0"/>
              <a:t>Familienversicherung in der gesetzlichen Krankenversicherung </a:t>
            </a:r>
            <a:r>
              <a:rPr lang="de-DE" sz="1200" dirty="0"/>
              <a:t>für Studierende bis zum 25. Geburtstag </a:t>
            </a:r>
            <a:br>
              <a:rPr lang="de-DE" sz="1200" dirty="0"/>
            </a:br>
            <a:br>
              <a:rPr lang="de-DE" sz="1200" dirty="0"/>
            </a:br>
            <a:r>
              <a:rPr lang="de-DE" sz="1200" dirty="0"/>
              <a:t>Die Familienversicherung </a:t>
            </a:r>
            <a:r>
              <a:rPr lang="de-DE" sz="1200" b="1" dirty="0"/>
              <a:t>bleibt auch während des Auslandssemesters </a:t>
            </a:r>
            <a:r>
              <a:rPr lang="de-DE" sz="1200" dirty="0"/>
              <a:t>kostenfrei </a:t>
            </a:r>
            <a:r>
              <a:rPr lang="de-DE" sz="1200" b="1" dirty="0"/>
              <a:t>bestehen</a:t>
            </a:r>
          </a:p>
        </p:txBody>
      </p:sp>
      <p:sp>
        <p:nvSpPr>
          <p:cNvPr id="10" name="Rechteck 9"/>
          <p:cNvSpPr/>
          <p:nvPr/>
        </p:nvSpPr>
        <p:spPr>
          <a:xfrm>
            <a:off x="4722124" y="2971541"/>
            <a:ext cx="3670761" cy="1871592"/>
          </a:xfrm>
          <a:prstGeom prst="rect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726" tIns="45363" rIns="90726" bIns="453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1" dirty="0"/>
              <a:t>Privat versichert während des Studiums</a:t>
            </a:r>
            <a:br>
              <a:rPr lang="de-DE" sz="1200" b="1" dirty="0"/>
            </a:br>
            <a:br>
              <a:rPr lang="de-DE" sz="1200" b="1" dirty="0"/>
            </a:br>
            <a:r>
              <a:rPr lang="de-DE" sz="1200" b="1" dirty="0"/>
              <a:t>Der private Versicherungsvertrag läuft grundsätzlich auch während des Auslandssemesters weiter. </a:t>
            </a:r>
            <a:r>
              <a:rPr lang="de-DE" sz="1200" dirty="0"/>
              <a:t>Erkundigt euch bitte bei der privaten Krankenversicherung über eine Auslandsversicherung für euer Auslandssemester.</a:t>
            </a:r>
          </a:p>
        </p:txBody>
      </p:sp>
    </p:spTree>
    <p:extLst>
      <p:ext uri="{BB962C8B-B14F-4D97-AF65-F5344CB8AC3E}">
        <p14:creationId xmlns:p14="http://schemas.microsoft.com/office/powerpoint/2010/main" val="366407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l="-248" r="269"/>
          <a:stretch/>
        </p:blipFill>
        <p:spPr>
          <a:xfrm>
            <a:off x="0" y="0"/>
            <a:ext cx="9046464" cy="5327904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0" y="2237487"/>
            <a:ext cx="9072563" cy="3003549"/>
          </a:xfrm>
        </p:spPr>
        <p:txBody>
          <a:bodyPr/>
          <a:lstStyle/>
          <a:p>
            <a:r>
              <a:rPr lang="de-DE" dirty="0"/>
              <a:t>Ich muss im Ausland zum Arzt - was muss ich tun?</a:t>
            </a:r>
            <a:br>
              <a:rPr lang="de-DE" dirty="0"/>
            </a:br>
            <a:endParaRPr lang="de-DE" sz="1191" b="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543" y="1145135"/>
            <a:ext cx="3731075" cy="3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50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rgbClr val="454543"/>
                </a:solidFill>
              </a:rPr>
              <a:t>Studieren im Ausland - was ist zu beachten? 9. November 2021</a:t>
            </a:r>
            <a:endParaRPr lang="de-DE" dirty="0">
              <a:solidFill>
                <a:srgbClr val="454543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70284" y="3064944"/>
            <a:ext cx="3415916" cy="1623062"/>
          </a:xfrm>
          <a:prstGeom prst="rect">
            <a:avLst/>
          </a:prstGeom>
          <a:solidFill>
            <a:srgbClr val="5E5C00">
              <a:alpha val="70000"/>
            </a:srgbClr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726" tIns="45363" rIns="90726" bIns="453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1" dirty="0"/>
              <a:t>Gesetzliche Zuzahlungen im Ausland</a:t>
            </a:r>
            <a:br>
              <a:rPr lang="de-DE" sz="1200" dirty="0"/>
            </a:br>
            <a:br>
              <a:rPr lang="de-DE" sz="1200" dirty="0"/>
            </a:br>
            <a:r>
              <a:rPr lang="de-DE" sz="1200" dirty="0"/>
              <a:t>Fallen im </a:t>
            </a:r>
            <a:r>
              <a:rPr lang="de-DE" sz="1200" b="1" dirty="0"/>
              <a:t>Ausland Zuzahlungen, für z.B. Medikament an</a:t>
            </a:r>
            <a:r>
              <a:rPr lang="de-DE" sz="1200" dirty="0"/>
              <a:t>, dürfen diese </a:t>
            </a:r>
            <a:r>
              <a:rPr lang="de-DE" sz="1200" b="1" dirty="0"/>
              <a:t>nicht</a:t>
            </a:r>
            <a:r>
              <a:rPr lang="de-DE" sz="1200" dirty="0"/>
              <a:t> von der gesetzlichen Krankenversicherung in Deutschland </a:t>
            </a:r>
            <a:r>
              <a:rPr lang="de-DE" sz="1200" b="1" dirty="0"/>
              <a:t>erstattet werden</a:t>
            </a:r>
            <a:r>
              <a:rPr lang="de-DE" sz="1200" dirty="0"/>
              <a:t>.</a:t>
            </a:r>
          </a:p>
        </p:txBody>
      </p:sp>
      <p:sp>
        <p:nvSpPr>
          <p:cNvPr id="8" name="Rechteck 7"/>
          <p:cNvSpPr/>
          <p:nvPr/>
        </p:nvSpPr>
        <p:spPr>
          <a:xfrm>
            <a:off x="240633" y="776251"/>
            <a:ext cx="2973416" cy="2050076"/>
          </a:xfrm>
          <a:prstGeom prst="rect">
            <a:avLst/>
          </a:prstGeom>
          <a:solidFill>
            <a:schemeClr val="accent3">
              <a:alpha val="63922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726" tIns="45363" rIns="90726" bIns="453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1" dirty="0"/>
              <a:t>Die europäische Versichertenkarte (EHIC) wird in allen EU-Staaten, EWR-Staaten, der Schweiz und dem Vereinigten Königreich akzeptiert</a:t>
            </a:r>
            <a:r>
              <a:rPr lang="de-DE" sz="1200" dirty="0"/>
              <a:t>. </a:t>
            </a:r>
            <a:br>
              <a:rPr lang="de-DE" sz="1200" dirty="0"/>
            </a:br>
            <a:br>
              <a:rPr lang="de-DE" sz="1200" dirty="0"/>
            </a:br>
            <a:r>
              <a:rPr lang="de-DE" sz="1200" dirty="0"/>
              <a:t>Mit der EHIC erhält man alle medizinisch notwendigen Leistungen, als wärt ihr in dort versichert.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68677" y="0"/>
            <a:ext cx="7268877" cy="735915"/>
          </a:xfrm>
          <a:prstGeom prst="rect">
            <a:avLst/>
          </a:prstGeom>
        </p:spPr>
        <p:txBody>
          <a:bodyPr/>
          <a:lstStyle>
            <a:lvl1pPr algn="l" defTabSz="907268" rtl="0" eaLnBrk="1" latinLnBrk="0" hangingPunct="1">
              <a:lnSpc>
                <a:spcPts val="2481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Auslandssemester innerhalb der EU und den EWR-Staaten</a:t>
            </a:r>
            <a:endParaRPr lang="de-DE" b="0" dirty="0"/>
          </a:p>
        </p:txBody>
      </p:sp>
      <p:sp>
        <p:nvSpPr>
          <p:cNvPr id="9" name="Rechteck 8"/>
          <p:cNvSpPr/>
          <p:nvPr/>
        </p:nvSpPr>
        <p:spPr>
          <a:xfrm>
            <a:off x="4972197" y="2910061"/>
            <a:ext cx="2970800" cy="2090412"/>
          </a:xfrm>
          <a:prstGeom prst="rect">
            <a:avLst/>
          </a:pr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726" tIns="45363" rIns="90726" bIns="453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1" dirty="0"/>
              <a:t>Zahlungen im Krankheitsfall</a:t>
            </a:r>
            <a:br>
              <a:rPr lang="de-DE" sz="1200" dirty="0"/>
            </a:br>
            <a:endParaRPr lang="de-DE" sz="1200" dirty="0"/>
          </a:p>
          <a:p>
            <a:pPr algn="ctr"/>
            <a:r>
              <a:rPr lang="de-DE" sz="1200" dirty="0"/>
              <a:t>In Einzelfällen kann es vorkommen, dass Leistungen im Ausland </a:t>
            </a:r>
            <a:r>
              <a:rPr lang="de-DE" sz="1200" b="1" dirty="0"/>
              <a:t>nicht direkt über die EHIC abgerechnet </a:t>
            </a:r>
            <a:r>
              <a:rPr lang="de-DE" sz="1200" dirty="0"/>
              <a:t>werden. </a:t>
            </a:r>
            <a:br>
              <a:rPr lang="de-DE" sz="1200" dirty="0"/>
            </a:br>
            <a:br>
              <a:rPr lang="de-DE" sz="1200" dirty="0"/>
            </a:br>
            <a:r>
              <a:rPr lang="de-DE" sz="1200" dirty="0"/>
              <a:t>Die Rechnungen </a:t>
            </a:r>
            <a:r>
              <a:rPr lang="de-DE" sz="1200" b="1" dirty="0"/>
              <a:t>können bei der Krankenkasse in Deutschland eingereicht werden. Diese prüft eine Kostenübernahme</a:t>
            </a:r>
            <a:r>
              <a:rPr lang="de-DE" sz="1200" dirty="0"/>
              <a:t>.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629" y="831230"/>
            <a:ext cx="3068925" cy="174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0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rgbClr val="454543"/>
                </a:solidFill>
              </a:rPr>
              <a:t>Studieren im Ausland - was ist zu beachten? 9. November 2021</a:t>
            </a:r>
            <a:endParaRPr lang="de-DE" dirty="0">
              <a:solidFill>
                <a:srgbClr val="454543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237546" y="2906974"/>
            <a:ext cx="3648904" cy="1296186"/>
          </a:xfrm>
          <a:prstGeom prst="rect">
            <a:avLst/>
          </a:prstGeom>
          <a:solidFill>
            <a:srgbClr val="5E5C00">
              <a:alpha val="70000"/>
            </a:srgbClr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726" tIns="45363" rIns="90726" bIns="453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/>
              <a:t>Bei einem </a:t>
            </a:r>
            <a:r>
              <a:rPr lang="de-DE" sz="1200" b="1" dirty="0"/>
              <a:t>längeren Aufenthalt </a:t>
            </a:r>
            <a:r>
              <a:rPr lang="de-DE" sz="1200" dirty="0"/>
              <a:t>in dem ein </a:t>
            </a:r>
            <a:r>
              <a:rPr lang="de-DE" sz="1200" b="1" dirty="0"/>
              <a:t>Visum</a:t>
            </a:r>
            <a:r>
              <a:rPr lang="de-DE" sz="1200" dirty="0"/>
              <a:t> beantragt bzw. verlängert werden muss, bitte vorher bei der Gasthochschule oder der Botschaft erkundigen, ob die </a:t>
            </a:r>
            <a:r>
              <a:rPr lang="de-DE" sz="1200" b="1" dirty="0"/>
              <a:t>private Auslandreiseversicherung für den Visa-Prozess anerkannt</a:t>
            </a:r>
            <a:r>
              <a:rPr lang="de-DE" sz="1200" dirty="0"/>
              <a:t> wird.</a:t>
            </a:r>
          </a:p>
        </p:txBody>
      </p:sp>
      <p:sp>
        <p:nvSpPr>
          <p:cNvPr id="8" name="Rechteck 7"/>
          <p:cNvSpPr/>
          <p:nvPr/>
        </p:nvSpPr>
        <p:spPr>
          <a:xfrm>
            <a:off x="368677" y="1399612"/>
            <a:ext cx="2973416" cy="770382"/>
          </a:xfrm>
          <a:prstGeom prst="rect">
            <a:avLst/>
          </a:prstGeom>
          <a:solidFill>
            <a:schemeClr val="accent3">
              <a:alpha val="63922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726" tIns="45363" rIns="90726" bIns="453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1" dirty="0"/>
              <a:t>Kein Versicherungsschutz durch die EHIC</a:t>
            </a:r>
            <a:r>
              <a:rPr lang="de-DE" sz="1200" dirty="0"/>
              <a:t>! 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68677" y="0"/>
            <a:ext cx="7268877" cy="735915"/>
          </a:xfrm>
          <a:prstGeom prst="rect">
            <a:avLst/>
          </a:prstGeom>
        </p:spPr>
        <p:txBody>
          <a:bodyPr/>
          <a:lstStyle>
            <a:lvl1pPr algn="l" defTabSz="907268" rtl="0" eaLnBrk="1" latinLnBrk="0" hangingPunct="1">
              <a:lnSpc>
                <a:spcPts val="2481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Grundsätzliches zum Versicherungsschutz außerhalb Europas</a:t>
            </a:r>
            <a:endParaRPr lang="de-DE" b="0" dirty="0"/>
          </a:p>
        </p:txBody>
      </p:sp>
      <p:sp>
        <p:nvSpPr>
          <p:cNvPr id="9" name="Rechteck 8"/>
          <p:cNvSpPr/>
          <p:nvPr/>
        </p:nvSpPr>
        <p:spPr>
          <a:xfrm>
            <a:off x="4521821" y="1472895"/>
            <a:ext cx="2970800" cy="697099"/>
          </a:xfrm>
          <a:prstGeom prst="rect">
            <a:avLst/>
          </a:pr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726" tIns="45363" rIns="90726" bIns="453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1" dirty="0"/>
              <a:t>Private Auslandsreise-Krankenversicherung notwendig</a:t>
            </a:r>
            <a:r>
              <a:rPr lang="de-DE" sz="1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9398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268" r="574" b="-478"/>
          <a:stretch/>
        </p:blipFill>
        <p:spPr>
          <a:xfrm>
            <a:off x="12192" y="12192"/>
            <a:ext cx="9022080" cy="513283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0" y="2139951"/>
            <a:ext cx="9072563" cy="3003549"/>
          </a:xfrm>
        </p:spPr>
        <p:txBody>
          <a:bodyPr/>
          <a:lstStyle/>
          <a:p>
            <a:r>
              <a:rPr lang="de-DE" dirty="0"/>
              <a:t>Bestens abgesichert während des/der Auslandssemester/s…..</a:t>
            </a:r>
            <a:endParaRPr lang="de-DE" sz="1191" b="0" dirty="0"/>
          </a:p>
        </p:txBody>
      </p:sp>
    </p:spTree>
    <p:extLst>
      <p:ext uri="{BB962C8B-B14F-4D97-AF65-F5344CB8AC3E}">
        <p14:creationId xmlns:p14="http://schemas.microsoft.com/office/powerpoint/2010/main" val="2408405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rgbClr val="454543"/>
                </a:solidFill>
              </a:rPr>
              <a:t>Studieren im Ausland - was ist zu beachten? 9. November 2021</a:t>
            </a:r>
            <a:endParaRPr lang="de-DE" dirty="0">
              <a:solidFill>
                <a:srgbClr val="454543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14300" y="755323"/>
            <a:ext cx="8579668" cy="1038483"/>
          </a:xfrm>
          <a:prstGeom prst="rect">
            <a:avLst/>
          </a:prstGeom>
          <a:solidFill>
            <a:srgbClr val="5E5C00">
              <a:alpha val="70000"/>
            </a:srgbClr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726" tIns="45363" rIns="90726" bIns="453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/>
              <a:t>Ein ganzes Jahr in Shanghai studieren und leben, mehrere Monate mit dem Rucksack durch Australien reisen oder als Austauschstudent/in New York entdecken – wir sind heutzutage privat wie beruflich viel unterwegs. Eine private Auslandsreise-Krankenversicherung, wie z.B. die der </a:t>
            </a:r>
            <a:r>
              <a:rPr lang="de-DE" sz="1200" dirty="0" err="1"/>
              <a:t>Envivas</a:t>
            </a:r>
            <a:r>
              <a:rPr lang="de-DE" sz="1200" dirty="0"/>
              <a:t> schützt Sie weltweit vor nicht absehbaren Kosten bei einer Erkrankung oder einem Unfall und bietet Ihnen zusätzliche wertvolle Services.</a:t>
            </a:r>
          </a:p>
        </p:txBody>
      </p:sp>
      <p:sp>
        <p:nvSpPr>
          <p:cNvPr id="8" name="Rechteck 7"/>
          <p:cNvSpPr/>
          <p:nvPr/>
        </p:nvSpPr>
        <p:spPr>
          <a:xfrm>
            <a:off x="206294" y="2301227"/>
            <a:ext cx="4488536" cy="2475668"/>
          </a:xfrm>
          <a:prstGeom prst="rect">
            <a:avLst/>
          </a:prstGeom>
          <a:solidFill>
            <a:schemeClr val="accent3">
              <a:alpha val="63922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726" tIns="45363" rIns="90726" bIns="453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b="1" dirty="0"/>
              <a:t>Leistungen im Überblick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Erstattung der Kosten für ambulante und stationäre Heilbehandlung inklusive ärztlich verordneter Arznei-, Verband- und Heilmittel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Schmerzstillende Zahnbehandlung, Provisorien und einfache Reparaturen von Zahnersatz und Kronen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Übernahme der Mehrkosten für einen medizinisch sinnvollen und vertretbaren Krankenrücktransport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Unfallbedingte Suche, Rettung und Bergung bis 2.500 Euro, zum Beispiel nach einem Skiunfall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Im Todesfall Rückführung oder Bestattung im Ausland bis 15.000 Euro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68677" y="0"/>
            <a:ext cx="7268877" cy="735915"/>
          </a:xfrm>
          <a:prstGeom prst="rect">
            <a:avLst/>
          </a:prstGeom>
        </p:spPr>
        <p:txBody>
          <a:bodyPr/>
          <a:lstStyle>
            <a:lvl1pPr algn="l" defTabSz="907268" rtl="0" eaLnBrk="1" latinLnBrk="0" hangingPunct="1">
              <a:lnSpc>
                <a:spcPts val="2481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Beispiel für eine Auslandsreiseversicherung bei unserem Kooperationspartner ENVIVAS:</a:t>
            </a:r>
            <a:endParaRPr lang="de-DE" b="0" dirty="0"/>
          </a:p>
        </p:txBody>
      </p:sp>
      <p:sp>
        <p:nvSpPr>
          <p:cNvPr id="9" name="Rechteck 8"/>
          <p:cNvSpPr/>
          <p:nvPr/>
        </p:nvSpPr>
        <p:spPr>
          <a:xfrm>
            <a:off x="5324902" y="2792186"/>
            <a:ext cx="3639483" cy="1984709"/>
          </a:xfrm>
          <a:prstGeom prst="rect">
            <a:avLst/>
          </a:pr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726" tIns="45363" rIns="90726" bIns="453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1" dirty="0"/>
              <a:t>Die Kosten voll im Griff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346" y="3347538"/>
            <a:ext cx="3447962" cy="105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2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Falls ihr noch </a:t>
            </a:r>
            <a:br>
              <a:rPr lang="de-DE" dirty="0"/>
            </a:br>
            <a:r>
              <a:rPr lang="de-DE" dirty="0"/>
              <a:t>Fragen habt …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… stehe ich euch gerne zur Verfügung. 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4865922" y="2228246"/>
            <a:ext cx="3456000" cy="1982087"/>
          </a:xfrm>
        </p:spPr>
        <p:txBody>
          <a:bodyPr/>
          <a:lstStyle/>
          <a:p>
            <a:r>
              <a:rPr lang="de-DE" b="1" dirty="0"/>
              <a:t>Andres Schaller</a:t>
            </a:r>
          </a:p>
          <a:p>
            <a:r>
              <a:rPr lang="de-DE" dirty="0"/>
              <a:t>Techniker Krankenkasse</a:t>
            </a:r>
            <a:br>
              <a:rPr lang="de-DE" dirty="0"/>
            </a:br>
            <a:endParaRPr lang="de-DE" dirty="0"/>
          </a:p>
          <a:p>
            <a:r>
              <a:rPr lang="de-DE" dirty="0"/>
              <a:t>Tel. 01 51 - 12 65 91 38</a:t>
            </a:r>
            <a:br>
              <a:rPr lang="de-DE" dirty="0"/>
            </a:br>
            <a:endParaRPr lang="de-DE" dirty="0"/>
          </a:p>
          <a:p>
            <a:r>
              <a:rPr lang="de-DE" dirty="0"/>
              <a:t>Andreas.Schaller@tk.de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500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K">
  <a:themeElements>
    <a:clrScheme name="TK-Designfarben">
      <a:dk1>
        <a:srgbClr val="454543"/>
      </a:dk1>
      <a:lt1>
        <a:sysClr val="window" lastClr="FFFFFF"/>
      </a:lt1>
      <a:dk2>
        <a:srgbClr val="8F837B"/>
      </a:dk2>
      <a:lt2>
        <a:srgbClr val="C3BDB4"/>
      </a:lt2>
      <a:accent1>
        <a:srgbClr val="006F8A"/>
      </a:accent1>
      <a:accent2>
        <a:srgbClr val="823F91"/>
      </a:accent2>
      <a:accent3>
        <a:srgbClr val="003955"/>
      </a:accent3>
      <a:accent4>
        <a:srgbClr val="BEE2E9"/>
      </a:accent4>
      <a:accent5>
        <a:srgbClr val="454543"/>
      </a:accent5>
      <a:accent6>
        <a:srgbClr val="E8E100"/>
      </a:accent6>
      <a:hlink>
        <a:srgbClr val="454543"/>
      </a:hlink>
      <a:folHlink>
        <a:srgbClr val="454543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3955"/>
        </a:solidFill>
        <a:ln/>
        <a:effectLst/>
      </a:spPr>
      <a:bodyPr rot="0" spcFirstLastPara="0" vertOverflow="overflow" horzOverflow="overflow" vert="horz" wrap="square" lIns="108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buClr>
            <a:srgbClr val="00A0E3"/>
          </a:buClr>
          <a:defRPr sz="1400" b="0" dirty="0" err="1" smtClean="0">
            <a:solidFill>
              <a:schemeClr val="bg1"/>
            </a:solidFill>
          </a:defRPr>
        </a:defPPr>
      </a:lstStyle>
      <a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36000" rIns="72000" bIns="36000" rtlCol="0">
        <a:noAutofit/>
      </a:bodyPr>
      <a:lstStyle>
        <a:defPPr marL="180000" indent="-180000" algn="l">
          <a:buClr>
            <a:srgbClr val="00A0E3"/>
          </a:buClr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custClrLst>
    <a:custClr name="Cyan">
      <a:srgbClr val="00A0E3"/>
    </a:custClr>
    <a:custClr name="Hellgrau G1">
      <a:srgbClr val="EEEBE5"/>
    </a:custClr>
    <a:custClr name="Schwarz">
      <a:srgbClr val="000000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Signal-Rot">
      <a:srgbClr val="D11F45"/>
    </a:custClr>
    <a:custClr name="Ampel-Gelb">
      <a:srgbClr val="FFFA58"/>
    </a:custClr>
    <a:custClr name="Ampel-Grün">
      <a:srgbClr val="25A58D"/>
    </a:custClr>
    <a:custClr name="Dunkel-Petrol">
      <a:srgbClr val="005F6F"/>
    </a:custClr>
    <a:custClr name="Warm-Grau G3">
      <a:srgbClr val="8F837B"/>
    </a:custClr>
    <a:custClr name="Tief-Violett">
      <a:srgbClr val="411F48"/>
    </a:custClr>
    <a:custClr name="Mittel-Petrol">
      <a:srgbClr val="4F8DA4"/>
    </a:custClr>
    <a:custClr name="Dunkel-Gelb1">
      <a:srgbClr val="AEA900"/>
    </a:custClr>
    <a:custClr name="Schwarz">
      <a:srgbClr val="000000"/>
    </a:custClr>
    <a:custClr name="Hell-Petrol">
      <a:srgbClr val="8CB0C1"/>
    </a:custClr>
    <a:custClr name="Mittelblau">
      <a:srgbClr val="00628E"/>
    </a:custClr>
    <a:custClr name="Hell-Violett">
      <a:srgbClr val="BC9FCB"/>
    </a:custClr>
    <a:custClr name="Dunkel-Gelb2">
      <a:srgbClr val="5E5C00"/>
    </a:custClr>
  </a:custClrLst>
  <a:extLst>
    <a:ext uri="{05A4C25C-085E-4340-85A3-A5531E510DB2}">
      <thm15:themeFamily xmlns:thm15="http://schemas.microsoft.com/office/thememl/2012/main" name="Allgemein-Tipps_16zu9.pptx" id="{6C379B6C-7F17-4E96-85E8-D5A320C5E00C}" vid="{A62861D5-176C-49AF-9959-7B94CE566C2F}"/>
    </a:ext>
  </a:extLst>
</a:theme>
</file>

<file path=ppt/theme/theme2.xml><?xml version="1.0" encoding="utf-8"?>
<a:theme xmlns:a="http://schemas.openxmlformats.org/drawingml/2006/main" name="Larissa">
  <a:themeElements>
    <a:clrScheme name="TK">
      <a:dk1>
        <a:srgbClr val="454543"/>
      </a:dk1>
      <a:lt1>
        <a:sysClr val="window" lastClr="FFFFFF"/>
      </a:lt1>
      <a:dk2>
        <a:srgbClr val="8F837B"/>
      </a:dk2>
      <a:lt2>
        <a:srgbClr val="C3BDB4"/>
      </a:lt2>
      <a:accent1>
        <a:srgbClr val="008AA6"/>
      </a:accent1>
      <a:accent2>
        <a:srgbClr val="823F91"/>
      </a:accent2>
      <a:accent3>
        <a:srgbClr val="003955"/>
      </a:accent3>
      <a:accent4>
        <a:srgbClr val="BEE2E9"/>
      </a:accent4>
      <a:accent5>
        <a:srgbClr val="454543"/>
      </a:accent5>
      <a:accent6>
        <a:srgbClr val="E8E100"/>
      </a:accent6>
      <a:hlink>
        <a:srgbClr val="454543"/>
      </a:hlink>
      <a:folHlink>
        <a:srgbClr val="454543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TK">
      <a:dk1>
        <a:srgbClr val="454543"/>
      </a:dk1>
      <a:lt1>
        <a:sysClr val="window" lastClr="FFFFFF"/>
      </a:lt1>
      <a:dk2>
        <a:srgbClr val="8F837B"/>
      </a:dk2>
      <a:lt2>
        <a:srgbClr val="C3BDB4"/>
      </a:lt2>
      <a:accent1>
        <a:srgbClr val="008AA6"/>
      </a:accent1>
      <a:accent2>
        <a:srgbClr val="823F91"/>
      </a:accent2>
      <a:accent3>
        <a:srgbClr val="003955"/>
      </a:accent3>
      <a:accent4>
        <a:srgbClr val="BEE2E9"/>
      </a:accent4>
      <a:accent5>
        <a:srgbClr val="454543"/>
      </a:accent5>
      <a:accent6>
        <a:srgbClr val="E8E100"/>
      </a:accent6>
      <a:hlink>
        <a:srgbClr val="454543"/>
      </a:hlink>
      <a:folHlink>
        <a:srgbClr val="454543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Tipps-Allgemein_16zu9</Template>
  <TotalTime>0</TotalTime>
  <Words>588</Words>
  <Application>Microsoft Office PowerPoint</Application>
  <PresentationFormat>Benutzerdefiniert</PresentationFormat>
  <Paragraphs>49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Verdana</vt:lpstr>
      <vt:lpstr>Wingdings</vt:lpstr>
      <vt:lpstr>TK</vt:lpstr>
      <vt:lpstr>Studieren im Ausland - was ist zu beachten?</vt:lpstr>
      <vt:lpstr>Wie bin ich als Studierende/r bei meinem Studium im Ausland versichert? </vt:lpstr>
      <vt:lpstr>PowerPoint-Präsentation</vt:lpstr>
      <vt:lpstr>Ich muss im Ausland zum Arzt - was muss ich tun? </vt:lpstr>
      <vt:lpstr>PowerPoint-Präsentation</vt:lpstr>
      <vt:lpstr>PowerPoint-Präsentation</vt:lpstr>
      <vt:lpstr>Bestens abgesichert während des/der Auslandssemester/s…..</vt:lpstr>
      <vt:lpstr>PowerPoint-Präsentation</vt:lpstr>
      <vt:lpstr>Falls ihr noch  Fragen habt …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2021-06-01T07:06:12Z</dcterms:created>
  <dcterms:modified xsi:type="dcterms:W3CDTF">2022-11-08T12:33:41Z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48f69af-3265-4c12-b1e3-f63a8696e71d_Enabled">
    <vt:lpwstr>true</vt:lpwstr>
  </property>
  <property fmtid="{D5CDD505-2E9C-101B-9397-08002B2CF9AE}" pid="3" name="MSIP_Label_a48f69af-3265-4c12-b1e3-f63a8696e71d_SetDate">
    <vt:lpwstr>2022-11-08T12:28:08Z</vt:lpwstr>
  </property>
  <property fmtid="{D5CDD505-2E9C-101B-9397-08002B2CF9AE}" pid="4" name="MSIP_Label_a48f69af-3265-4c12-b1e3-f63a8696e71d_Method">
    <vt:lpwstr>Standard</vt:lpwstr>
  </property>
  <property fmtid="{D5CDD505-2E9C-101B-9397-08002B2CF9AE}" pid="5" name="MSIP_Label_a48f69af-3265-4c12-b1e3-f63a8696e71d_Name">
    <vt:lpwstr>Nur für den Dienstgebrauch</vt:lpwstr>
  </property>
  <property fmtid="{D5CDD505-2E9C-101B-9397-08002B2CF9AE}" pid="6" name="MSIP_Label_a48f69af-3265-4c12-b1e3-f63a8696e71d_SiteId">
    <vt:lpwstr>777634b8-6549-48dd-89f9-71c677fea243</vt:lpwstr>
  </property>
  <property fmtid="{D5CDD505-2E9C-101B-9397-08002B2CF9AE}" pid="7" name="MSIP_Label_a48f69af-3265-4c12-b1e3-f63a8696e71d_ActionId">
    <vt:lpwstr>09d1ec50-d52e-409d-a6f2-5681fa0ad520</vt:lpwstr>
  </property>
  <property fmtid="{D5CDD505-2E9C-101B-9397-08002B2CF9AE}" pid="8" name="MSIP_Label_a48f69af-3265-4c12-b1e3-f63a8696e71d_ContentBits">
    <vt:lpwstr>0</vt:lpwstr>
  </property>
</Properties>
</file>